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630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42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6000" y="2344210"/>
            <a:ext cx="16256000" cy="3439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16000" y="6421631"/>
            <a:ext cx="16256000" cy="1073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42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697085" cy="10287000"/>
          </a:xfrm>
          <a:custGeom>
            <a:avLst/>
            <a:gdLst/>
            <a:ahLst/>
            <a:cxnLst/>
            <a:rect l="l" t="t" r="r" b="b"/>
            <a:pathLst>
              <a:path w="9697085" h="10287000">
                <a:moveTo>
                  <a:pt x="7640985" y="0"/>
                </a:moveTo>
                <a:lnTo>
                  <a:pt x="9696639" y="10286999"/>
                </a:lnTo>
                <a:lnTo>
                  <a:pt x="0" y="10286998"/>
                </a:lnTo>
                <a:lnTo>
                  <a:pt x="0" y="0"/>
                </a:lnTo>
                <a:lnTo>
                  <a:pt x="76409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76678" y="1003333"/>
            <a:ext cx="9334643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1487149" cy="6966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36822" y="0"/>
            <a:ext cx="14751685" cy="10287000"/>
          </a:xfrm>
          <a:custGeom>
            <a:avLst/>
            <a:gdLst/>
            <a:ahLst/>
            <a:cxnLst/>
            <a:rect l="l" t="t" r="r" b="b"/>
            <a:pathLst>
              <a:path w="14751685" h="10287000">
                <a:moveTo>
                  <a:pt x="14751178" y="10287000"/>
                </a:moveTo>
                <a:lnTo>
                  <a:pt x="3138312" y="10287000"/>
                </a:lnTo>
                <a:lnTo>
                  <a:pt x="0" y="6770110"/>
                </a:lnTo>
                <a:lnTo>
                  <a:pt x="7586795" y="0"/>
                </a:lnTo>
                <a:lnTo>
                  <a:pt x="14751179" y="0"/>
                </a:lnTo>
                <a:lnTo>
                  <a:pt x="14751178" y="10287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1" y="0"/>
            <a:ext cx="5153025" cy="4714875"/>
          </a:xfrm>
          <a:custGeom>
            <a:avLst/>
            <a:gdLst/>
            <a:ahLst/>
            <a:cxnLst/>
            <a:rect l="l" t="t" r="r" b="b"/>
            <a:pathLst>
              <a:path w="5153025" h="4714875">
                <a:moveTo>
                  <a:pt x="0" y="4714741"/>
                </a:moveTo>
                <a:lnTo>
                  <a:pt x="0" y="0"/>
                </a:lnTo>
                <a:lnTo>
                  <a:pt x="5153024" y="0"/>
                </a:lnTo>
                <a:lnTo>
                  <a:pt x="0" y="4714741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8"/>
            <a:ext cx="7896225" cy="10287000"/>
          </a:xfrm>
          <a:custGeom>
            <a:avLst/>
            <a:gdLst/>
            <a:ahLst/>
            <a:cxnLst/>
            <a:rect l="l" t="t" r="r" b="b"/>
            <a:pathLst>
              <a:path w="7896225" h="10287000">
                <a:moveTo>
                  <a:pt x="7896223" y="10286963"/>
                </a:moveTo>
                <a:lnTo>
                  <a:pt x="0" y="10286963"/>
                </a:lnTo>
                <a:lnTo>
                  <a:pt x="0" y="0"/>
                </a:lnTo>
                <a:lnTo>
                  <a:pt x="7896223" y="10286963"/>
                </a:lnTo>
                <a:close/>
              </a:path>
            </a:pathLst>
          </a:custGeom>
          <a:solidFill>
            <a:srgbClr val="042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588402" y="4304397"/>
            <a:ext cx="8683625" cy="2611869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680085" marR="5080" indent="-668020" algn="just">
              <a:lnSpc>
                <a:spcPts val="9600"/>
              </a:lnSpc>
              <a:spcBef>
                <a:spcPts val="2020"/>
              </a:spcBef>
            </a:pPr>
            <a:r>
              <a:rPr lang="ru-RU" sz="6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Строительство малоэтажных домов</a:t>
            </a:r>
            <a:endParaRPr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3465029"/>
            <a:ext cx="505714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spc="585" dirty="0">
                <a:solidFill>
                  <a:srgbClr val="042895"/>
                </a:solidFill>
              </a:rPr>
              <a:t>П</a:t>
            </a:r>
            <a:r>
              <a:rPr sz="9000" spc="-595" dirty="0">
                <a:solidFill>
                  <a:srgbClr val="042895"/>
                </a:solidFill>
              </a:rPr>
              <a:t>о</a:t>
            </a:r>
            <a:r>
              <a:rPr sz="9000" spc="-295" dirty="0">
                <a:solidFill>
                  <a:srgbClr val="042895"/>
                </a:solidFill>
              </a:rPr>
              <a:t>в</a:t>
            </a:r>
            <a:r>
              <a:rPr sz="9000" spc="-960" dirty="0">
                <a:solidFill>
                  <a:srgbClr val="042895"/>
                </a:solidFill>
              </a:rPr>
              <a:t>е</a:t>
            </a:r>
            <a:r>
              <a:rPr sz="9000" spc="-1425" dirty="0">
                <a:solidFill>
                  <a:srgbClr val="042895"/>
                </a:solidFill>
              </a:rPr>
              <a:t>с</a:t>
            </a:r>
            <a:r>
              <a:rPr sz="9000" spc="-200" dirty="0">
                <a:solidFill>
                  <a:srgbClr val="042895"/>
                </a:solidFill>
              </a:rPr>
              <a:t>т</a:t>
            </a:r>
            <a:r>
              <a:rPr sz="9000" spc="50" dirty="0">
                <a:solidFill>
                  <a:srgbClr val="042895"/>
                </a:solidFill>
              </a:rPr>
              <a:t>к</a:t>
            </a:r>
            <a:r>
              <a:rPr sz="9000" spc="-1375" dirty="0">
                <a:solidFill>
                  <a:srgbClr val="042895"/>
                </a:solidFill>
              </a:rPr>
              <a:t>а</a:t>
            </a:r>
            <a:endParaRPr sz="9000"/>
          </a:p>
        </p:txBody>
      </p:sp>
      <p:sp>
        <p:nvSpPr>
          <p:cNvPr id="3" name="object 3"/>
          <p:cNvSpPr txBox="1"/>
          <p:nvPr/>
        </p:nvSpPr>
        <p:spPr>
          <a:xfrm>
            <a:off x="1016000" y="5204929"/>
            <a:ext cx="6260465" cy="159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400"/>
              </a:lnSpc>
              <a:spcBef>
                <a:spcPts val="100"/>
              </a:spcBef>
            </a:pPr>
            <a:r>
              <a:rPr sz="3200" spc="20" dirty="0">
                <a:solidFill>
                  <a:srgbClr val="181818"/>
                </a:solidFill>
                <a:latin typeface="Arial Unicode MS"/>
                <a:cs typeface="Arial Unicode MS"/>
              </a:rPr>
              <a:t>описание </a:t>
            </a:r>
            <a:r>
              <a:rPr sz="3200" spc="-5" dirty="0">
                <a:solidFill>
                  <a:srgbClr val="181818"/>
                </a:solidFill>
                <a:latin typeface="Arial Unicode MS"/>
                <a:cs typeface="Arial Unicode MS"/>
              </a:rPr>
              <a:t>типовых </a:t>
            </a:r>
            <a:r>
              <a:rPr sz="3200" spc="-45" dirty="0">
                <a:solidFill>
                  <a:srgbClr val="181818"/>
                </a:solidFill>
                <a:latin typeface="Arial Unicode MS"/>
                <a:cs typeface="Arial Unicode MS"/>
              </a:rPr>
              <a:t>объектов  </a:t>
            </a:r>
            <a:r>
              <a:rPr sz="3200" spc="-15" dirty="0">
                <a:solidFill>
                  <a:srgbClr val="181818"/>
                </a:solidFill>
                <a:latin typeface="Arial Unicode MS"/>
                <a:cs typeface="Arial Unicode MS"/>
              </a:rPr>
              <a:t>малоэтажной </a:t>
            </a:r>
            <a:r>
              <a:rPr sz="3200" spc="-20" dirty="0">
                <a:solidFill>
                  <a:srgbClr val="181818"/>
                </a:solidFill>
                <a:latin typeface="Arial Unicode MS"/>
                <a:cs typeface="Arial Unicode MS"/>
              </a:rPr>
              <a:t>быстровозводимой  </a:t>
            </a:r>
            <a:r>
              <a:rPr sz="3200" spc="40" dirty="0">
                <a:solidFill>
                  <a:srgbClr val="181818"/>
                </a:solidFill>
                <a:latin typeface="Arial Unicode MS"/>
                <a:cs typeface="Arial Unicode MS"/>
              </a:rPr>
              <a:t>жилой</a:t>
            </a:r>
            <a:r>
              <a:rPr sz="3200" spc="-35" dirty="0">
                <a:solidFill>
                  <a:srgbClr val="181818"/>
                </a:solidFill>
                <a:latin typeface="Arial Unicode MS"/>
                <a:cs typeface="Arial Unicode MS"/>
              </a:rPr>
              <a:t> </a:t>
            </a:r>
            <a:r>
              <a:rPr sz="3200" spc="20" dirty="0">
                <a:solidFill>
                  <a:srgbClr val="181818"/>
                </a:solidFill>
                <a:latin typeface="Arial Unicode MS"/>
                <a:cs typeface="Arial Unicode MS"/>
              </a:rPr>
              <a:t>застройки</a:t>
            </a:r>
            <a:endParaRPr sz="32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60843" y="3495675"/>
            <a:ext cx="114299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60843" y="4410075"/>
            <a:ext cx="114299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60843" y="4867275"/>
            <a:ext cx="114299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60843" y="5324475"/>
            <a:ext cx="114299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60843" y="5781675"/>
            <a:ext cx="114299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60843" y="6696075"/>
            <a:ext cx="114299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542674" y="3263253"/>
            <a:ext cx="580199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4945">
              <a:lnSpc>
                <a:spcPct val="115399"/>
              </a:lnSpc>
              <a:spcBef>
                <a:spcPts val="100"/>
              </a:spcBef>
            </a:pPr>
            <a:r>
              <a:rPr sz="2600" spc="-30" dirty="0">
                <a:solidFill>
                  <a:srgbClr val="FFFFFF"/>
                </a:solidFill>
                <a:latin typeface="Arial Unicode MS"/>
                <a:cs typeface="Arial Unicode MS"/>
              </a:rPr>
              <a:t>Привести </a:t>
            </a:r>
            <a:r>
              <a:rPr sz="2600" spc="-10" dirty="0">
                <a:solidFill>
                  <a:srgbClr val="FFFFFF"/>
                </a:solidFill>
                <a:latin typeface="Arial Unicode MS"/>
                <a:cs typeface="Arial Unicode MS"/>
              </a:rPr>
              <a:t>примеры </a:t>
            </a:r>
            <a:r>
              <a:rPr sz="2600" spc="-5" dirty="0">
                <a:solidFill>
                  <a:srgbClr val="FFFFFF"/>
                </a:solidFill>
                <a:latin typeface="Arial Unicode MS"/>
                <a:cs typeface="Arial Unicode MS"/>
              </a:rPr>
              <a:t>типовых готовых  </a:t>
            </a:r>
            <a:r>
              <a:rPr sz="2600" spc="5" dirty="0">
                <a:solidFill>
                  <a:srgbClr val="FFFFFF"/>
                </a:solidFill>
                <a:latin typeface="Arial Unicode MS"/>
                <a:cs typeface="Arial Unicode MS"/>
              </a:rPr>
              <a:t>проектных</a:t>
            </a:r>
            <a:r>
              <a:rPr sz="2600" spc="-3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2600" dirty="0">
                <a:solidFill>
                  <a:srgbClr val="FFFFFF"/>
                </a:solidFill>
                <a:latin typeface="Arial Unicode MS"/>
                <a:cs typeface="Arial Unicode MS"/>
              </a:rPr>
              <a:t>решений</a:t>
            </a:r>
            <a:endParaRPr sz="2600" dirty="0">
              <a:latin typeface="Arial Unicode MS"/>
              <a:cs typeface="Arial Unicode MS"/>
            </a:endParaRPr>
          </a:p>
          <a:p>
            <a:pPr marL="12700" marR="949960">
              <a:lnSpc>
                <a:spcPct val="115399"/>
              </a:lnSpc>
            </a:pPr>
            <a:r>
              <a:rPr sz="2600" spc="-45" dirty="0">
                <a:solidFill>
                  <a:srgbClr val="FFFFFF"/>
                </a:solidFill>
                <a:latin typeface="Arial Unicode MS"/>
                <a:cs typeface="Arial Unicode MS"/>
              </a:rPr>
              <a:t>Указать </a:t>
            </a:r>
            <a:r>
              <a:rPr sz="2600" spc="-50" dirty="0">
                <a:solidFill>
                  <a:srgbClr val="FFFFFF"/>
                </a:solidFill>
                <a:latin typeface="Arial Unicode MS"/>
                <a:cs typeface="Arial Unicode MS"/>
              </a:rPr>
              <a:t>площадь </a:t>
            </a:r>
            <a:r>
              <a:rPr sz="2600" dirty="0">
                <a:solidFill>
                  <a:srgbClr val="FFFFFF"/>
                </a:solidFill>
                <a:latin typeface="Arial Unicode MS"/>
                <a:cs typeface="Arial Unicode MS"/>
              </a:rPr>
              <a:t>жилых </a:t>
            </a:r>
            <a:r>
              <a:rPr sz="2600" spc="-10" dirty="0">
                <a:solidFill>
                  <a:srgbClr val="FFFFFF"/>
                </a:solidFill>
                <a:latin typeface="Arial Unicode MS"/>
                <a:cs typeface="Arial Unicode MS"/>
              </a:rPr>
              <a:t>комнат  </a:t>
            </a:r>
            <a:r>
              <a:rPr sz="2600" spc="-45" dirty="0">
                <a:solidFill>
                  <a:srgbClr val="FFFFFF"/>
                </a:solidFill>
                <a:latin typeface="Arial Unicode MS"/>
                <a:cs typeface="Arial Unicode MS"/>
              </a:rPr>
              <a:t>Указать </a:t>
            </a:r>
            <a:r>
              <a:rPr sz="2600" dirty="0">
                <a:solidFill>
                  <a:srgbClr val="FFFFFF"/>
                </a:solidFill>
                <a:latin typeface="Arial Unicode MS"/>
                <a:cs typeface="Arial Unicode MS"/>
              </a:rPr>
              <a:t>диапазон этажности  </a:t>
            </a:r>
            <a:r>
              <a:rPr sz="2600" spc="-45" dirty="0">
                <a:solidFill>
                  <a:srgbClr val="FFFFFF"/>
                </a:solidFill>
                <a:latin typeface="Arial Unicode MS"/>
                <a:cs typeface="Arial Unicode MS"/>
              </a:rPr>
              <a:t>Указать </a:t>
            </a:r>
            <a:r>
              <a:rPr sz="2600" spc="45" dirty="0">
                <a:solidFill>
                  <a:srgbClr val="FFFFFF"/>
                </a:solidFill>
                <a:latin typeface="Arial Unicode MS"/>
                <a:cs typeface="Arial Unicode MS"/>
              </a:rPr>
              <a:t>сроки </a:t>
            </a:r>
            <a:r>
              <a:rPr sz="2600" spc="-20" dirty="0">
                <a:solidFill>
                  <a:srgbClr val="FFFFFF"/>
                </a:solidFill>
                <a:latin typeface="Arial Unicode MS"/>
                <a:cs typeface="Arial Unicode MS"/>
              </a:rPr>
              <a:t>возведения  </a:t>
            </a:r>
            <a:r>
              <a:rPr sz="2600" spc="-45" dirty="0">
                <a:solidFill>
                  <a:srgbClr val="FFFFFF"/>
                </a:solidFill>
                <a:latin typeface="Arial Unicode MS"/>
                <a:cs typeface="Arial Unicode MS"/>
              </a:rPr>
              <a:t>Указать </a:t>
            </a:r>
            <a:r>
              <a:rPr sz="2600" spc="45" dirty="0">
                <a:solidFill>
                  <a:srgbClr val="FFFFFF"/>
                </a:solidFill>
                <a:latin typeface="Arial Unicode MS"/>
                <a:cs typeface="Arial Unicode MS"/>
              </a:rPr>
              <a:t>сроки </a:t>
            </a:r>
            <a:r>
              <a:rPr sz="2600" spc="-10" dirty="0">
                <a:solidFill>
                  <a:srgbClr val="FFFFFF"/>
                </a:solidFill>
                <a:latin typeface="Arial Unicode MS"/>
                <a:cs typeface="Arial Unicode MS"/>
              </a:rPr>
              <a:t>доставки  </a:t>
            </a:r>
            <a:r>
              <a:rPr sz="2600" spc="-20" dirty="0">
                <a:solidFill>
                  <a:srgbClr val="FFFFFF"/>
                </a:solidFill>
                <a:latin typeface="Arial Unicode MS"/>
                <a:cs typeface="Arial Unicode MS"/>
              </a:rPr>
              <a:t>домокомплектов</a:t>
            </a:r>
            <a:endParaRPr sz="26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600" spc="-45" dirty="0">
                <a:solidFill>
                  <a:srgbClr val="FFFFFF"/>
                </a:solidFill>
                <a:latin typeface="Arial Unicode MS"/>
                <a:cs typeface="Arial Unicode MS"/>
              </a:rPr>
              <a:t>Указать </a:t>
            </a:r>
            <a:r>
              <a:rPr sz="2600" spc="-35" dirty="0">
                <a:solidFill>
                  <a:srgbClr val="FFFFFF"/>
                </a:solidFill>
                <a:latin typeface="Arial Unicode MS"/>
                <a:cs typeface="Arial Unicode MS"/>
              </a:rPr>
              <a:t>стоимость </a:t>
            </a:r>
            <a:r>
              <a:rPr sz="2600" spc="5" dirty="0">
                <a:solidFill>
                  <a:srgbClr val="FFFFFF"/>
                </a:solidFill>
                <a:latin typeface="Arial Unicode MS"/>
                <a:cs typeface="Arial Unicode MS"/>
              </a:rPr>
              <a:t>квадратного</a:t>
            </a:r>
            <a:r>
              <a:rPr sz="2600" spc="-3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2600" spc="-60" dirty="0">
                <a:solidFill>
                  <a:srgbClr val="FFFFFF"/>
                </a:solidFill>
                <a:latin typeface="Arial Unicode MS"/>
                <a:cs typeface="Arial Unicode MS"/>
              </a:rPr>
              <a:t>метра</a:t>
            </a:r>
            <a:endParaRPr sz="2600" dirty="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4114800"/>
          </a:xfrm>
          <a:custGeom>
            <a:avLst/>
            <a:gdLst/>
            <a:ahLst/>
            <a:cxnLst/>
            <a:rect l="l" t="t" r="r" b="b"/>
            <a:pathLst>
              <a:path w="18288000" h="4114800">
                <a:moveTo>
                  <a:pt x="0" y="4114511"/>
                </a:moveTo>
                <a:lnTo>
                  <a:pt x="18287999" y="4114511"/>
                </a:lnTo>
                <a:lnTo>
                  <a:pt x="18287999" y="0"/>
                </a:lnTo>
                <a:lnTo>
                  <a:pt x="0" y="0"/>
                </a:lnTo>
                <a:lnTo>
                  <a:pt x="0" y="4114511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286712"/>
            <a:ext cx="18288000" cy="635"/>
          </a:xfrm>
          <a:custGeom>
            <a:avLst/>
            <a:gdLst/>
            <a:ahLst/>
            <a:cxnLst/>
            <a:rect l="l" t="t" r="r" b="b"/>
            <a:pathLst>
              <a:path w="18288000" h="634">
                <a:moveTo>
                  <a:pt x="0" y="288"/>
                </a:moveTo>
                <a:lnTo>
                  <a:pt x="18287999" y="288"/>
                </a:lnTo>
                <a:lnTo>
                  <a:pt x="18287999" y="0"/>
                </a:lnTo>
                <a:lnTo>
                  <a:pt x="0" y="0"/>
                </a:lnTo>
                <a:lnTo>
                  <a:pt x="0" y="288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114512"/>
            <a:ext cx="18288000" cy="6172200"/>
          </a:xfrm>
          <a:custGeom>
            <a:avLst/>
            <a:gdLst/>
            <a:ahLst/>
            <a:cxnLst/>
            <a:rect l="l" t="t" r="r" b="b"/>
            <a:pathLst>
              <a:path w="18288000" h="6172200">
                <a:moveTo>
                  <a:pt x="0" y="0"/>
                </a:moveTo>
                <a:lnTo>
                  <a:pt x="18287999" y="0"/>
                </a:lnTo>
                <a:lnTo>
                  <a:pt x="18287999" y="6172199"/>
                </a:lnTo>
                <a:lnTo>
                  <a:pt x="0" y="61721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"/>
            <a:ext cx="18287999" cy="411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606425" marR="5080" indent="-594360">
              <a:lnSpc>
                <a:spcPts val="6450"/>
              </a:lnSpc>
              <a:spcBef>
                <a:spcPts val="365"/>
              </a:spcBef>
            </a:pPr>
            <a:r>
              <a:rPr spc="-215" dirty="0"/>
              <a:t>Конструктивные </a:t>
            </a:r>
            <a:r>
              <a:rPr spc="-80" dirty="0"/>
              <a:t>и</a:t>
            </a:r>
            <a:r>
              <a:rPr spc="-204" dirty="0"/>
              <a:t> </a:t>
            </a:r>
            <a:r>
              <a:rPr spc="-285" dirty="0"/>
              <a:t>объемно-  </a:t>
            </a:r>
            <a:r>
              <a:rPr spc="-254" dirty="0"/>
              <a:t>планировочные</a:t>
            </a:r>
            <a:r>
              <a:rPr spc="-200" dirty="0"/>
              <a:t> </a:t>
            </a:r>
            <a:r>
              <a:rPr spc="-330" dirty="0"/>
              <a:t>решения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08461" y="5944888"/>
            <a:ext cx="3168015" cy="16256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 indent="-635" algn="ctr">
              <a:lnSpc>
                <a:spcPts val="3379"/>
              </a:lnSpc>
              <a:spcBef>
                <a:spcPts val="520"/>
              </a:spcBef>
            </a:pPr>
            <a:r>
              <a:rPr sz="3100" b="1" spc="-155" dirty="0">
                <a:solidFill>
                  <a:srgbClr val="181818"/>
                </a:solidFill>
                <a:latin typeface="Century Gothic"/>
                <a:cs typeface="Century Gothic"/>
              </a:rPr>
              <a:t>Материалы </a:t>
            </a:r>
            <a:r>
              <a:rPr sz="3100" b="1" spc="-40" dirty="0">
                <a:solidFill>
                  <a:srgbClr val="181818"/>
                </a:solidFill>
                <a:latin typeface="Century Gothic"/>
                <a:cs typeface="Century Gothic"/>
              </a:rPr>
              <a:t>и  </a:t>
            </a:r>
            <a:r>
              <a:rPr sz="3100" b="1" spc="25" dirty="0">
                <a:solidFill>
                  <a:srgbClr val="181818"/>
                </a:solidFill>
                <a:latin typeface="Century Gothic"/>
                <a:cs typeface="Century Gothic"/>
              </a:rPr>
              <a:t>к</a:t>
            </a:r>
            <a:r>
              <a:rPr sz="3100" b="1" spc="-195" dirty="0">
                <a:solidFill>
                  <a:srgbClr val="181818"/>
                </a:solidFill>
                <a:latin typeface="Century Gothic"/>
                <a:cs typeface="Century Gothic"/>
              </a:rPr>
              <a:t>ом</a:t>
            </a:r>
            <a:r>
              <a:rPr sz="3100" b="1" spc="-90" dirty="0">
                <a:solidFill>
                  <a:srgbClr val="181818"/>
                </a:solidFill>
                <a:latin typeface="Century Gothic"/>
                <a:cs typeface="Century Gothic"/>
              </a:rPr>
              <a:t>п</a:t>
            </a:r>
            <a:r>
              <a:rPr sz="3100" b="1" spc="170" dirty="0">
                <a:solidFill>
                  <a:srgbClr val="181818"/>
                </a:solidFill>
                <a:latin typeface="Century Gothic"/>
                <a:cs typeface="Century Gothic"/>
              </a:rPr>
              <a:t>л</a:t>
            </a:r>
            <a:r>
              <a:rPr sz="3100" b="1" spc="-325" dirty="0">
                <a:solidFill>
                  <a:srgbClr val="181818"/>
                </a:solidFill>
                <a:latin typeface="Century Gothic"/>
                <a:cs typeface="Century Gothic"/>
              </a:rPr>
              <a:t>е</a:t>
            </a:r>
            <a:r>
              <a:rPr sz="3100" b="1" spc="25" dirty="0">
                <a:solidFill>
                  <a:srgbClr val="181818"/>
                </a:solidFill>
                <a:latin typeface="Century Gothic"/>
                <a:cs typeface="Century Gothic"/>
              </a:rPr>
              <a:t>к</a:t>
            </a:r>
            <a:r>
              <a:rPr sz="3100" b="1" spc="-65" dirty="0">
                <a:solidFill>
                  <a:srgbClr val="181818"/>
                </a:solidFill>
                <a:latin typeface="Century Gothic"/>
                <a:cs typeface="Century Gothic"/>
              </a:rPr>
              <a:t>т</a:t>
            </a:r>
            <a:r>
              <a:rPr sz="3100" b="1" spc="-160" dirty="0">
                <a:solidFill>
                  <a:srgbClr val="181818"/>
                </a:solidFill>
                <a:latin typeface="Century Gothic"/>
                <a:cs typeface="Century Gothic"/>
              </a:rPr>
              <a:t>у</a:t>
            </a:r>
            <a:r>
              <a:rPr sz="3100" b="1" spc="-180" dirty="0">
                <a:solidFill>
                  <a:srgbClr val="181818"/>
                </a:solidFill>
                <a:latin typeface="Century Gothic"/>
                <a:cs typeface="Century Gothic"/>
              </a:rPr>
              <a:t>ю</a:t>
            </a:r>
            <a:r>
              <a:rPr sz="3100" b="1" spc="-275" dirty="0">
                <a:solidFill>
                  <a:srgbClr val="181818"/>
                </a:solidFill>
                <a:latin typeface="Century Gothic"/>
                <a:cs typeface="Century Gothic"/>
              </a:rPr>
              <a:t>щ</a:t>
            </a:r>
            <a:r>
              <a:rPr sz="3100" b="1" spc="-45" dirty="0">
                <a:solidFill>
                  <a:srgbClr val="181818"/>
                </a:solidFill>
                <a:latin typeface="Century Gothic"/>
                <a:cs typeface="Century Gothic"/>
              </a:rPr>
              <a:t>и</a:t>
            </a:r>
            <a:r>
              <a:rPr sz="3100" b="1" spc="-320" dirty="0">
                <a:solidFill>
                  <a:srgbClr val="181818"/>
                </a:solidFill>
                <a:latin typeface="Century Gothic"/>
                <a:cs typeface="Century Gothic"/>
              </a:rPr>
              <a:t>е</a:t>
            </a:r>
            <a:endParaRPr sz="31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2960"/>
              </a:spcBef>
            </a:pPr>
            <a:r>
              <a:rPr sz="2050" spc="-20" dirty="0">
                <a:solidFill>
                  <a:srgbClr val="181818"/>
                </a:solidFill>
                <a:latin typeface="Arial Unicode MS"/>
                <a:cs typeface="Arial Unicode MS"/>
              </a:rPr>
              <a:t>Описание</a:t>
            </a:r>
            <a:endParaRPr sz="2050">
              <a:latin typeface="Arial Unicode MS"/>
              <a:cs typeface="Arial Unicode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45833" y="5944888"/>
            <a:ext cx="4396740" cy="16256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 algn="ctr">
              <a:lnSpc>
                <a:spcPts val="3379"/>
              </a:lnSpc>
              <a:spcBef>
                <a:spcPts val="520"/>
              </a:spcBef>
            </a:pPr>
            <a:r>
              <a:rPr sz="3100" b="1" spc="-140" dirty="0">
                <a:solidFill>
                  <a:srgbClr val="181818"/>
                </a:solidFill>
                <a:latin typeface="Century Gothic"/>
                <a:cs typeface="Century Gothic"/>
              </a:rPr>
              <a:t>Прочность </a:t>
            </a:r>
            <a:r>
              <a:rPr sz="3100" b="1" spc="-40" dirty="0">
                <a:solidFill>
                  <a:srgbClr val="181818"/>
                </a:solidFill>
                <a:latin typeface="Century Gothic"/>
                <a:cs typeface="Century Gothic"/>
              </a:rPr>
              <a:t>и  </a:t>
            </a:r>
            <a:r>
              <a:rPr sz="3100" b="1" spc="-165" dirty="0">
                <a:solidFill>
                  <a:srgbClr val="181818"/>
                </a:solidFill>
                <a:latin typeface="Century Gothic"/>
                <a:cs typeface="Century Gothic"/>
              </a:rPr>
              <a:t>устойчивость</a:t>
            </a:r>
            <a:r>
              <a:rPr sz="3100" b="1" spc="-155" dirty="0">
                <a:solidFill>
                  <a:srgbClr val="181818"/>
                </a:solidFill>
                <a:latin typeface="Century Gothic"/>
                <a:cs typeface="Century Gothic"/>
              </a:rPr>
              <a:t> </a:t>
            </a:r>
            <a:r>
              <a:rPr sz="3100" b="1" spc="-125" dirty="0">
                <a:solidFill>
                  <a:srgbClr val="181818"/>
                </a:solidFill>
                <a:latin typeface="Century Gothic"/>
                <a:cs typeface="Century Gothic"/>
              </a:rPr>
              <a:t>объектов</a:t>
            </a:r>
            <a:endParaRPr sz="31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2960"/>
              </a:spcBef>
            </a:pPr>
            <a:r>
              <a:rPr sz="2050" spc="-20" dirty="0">
                <a:solidFill>
                  <a:srgbClr val="181818"/>
                </a:solidFill>
                <a:latin typeface="Arial Unicode MS"/>
                <a:cs typeface="Arial Unicode MS"/>
              </a:rPr>
              <a:t>Описание</a:t>
            </a:r>
            <a:endParaRPr sz="2050">
              <a:latin typeface="Arial Unicode MS"/>
              <a:cs typeface="Arial Unicode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891367" y="7562884"/>
            <a:ext cx="1209040" cy="33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20" dirty="0">
                <a:solidFill>
                  <a:srgbClr val="181818"/>
                </a:solidFill>
                <a:latin typeface="Arial Unicode MS"/>
                <a:cs typeface="Arial Unicode MS"/>
              </a:rPr>
              <a:t>Описание</a:t>
            </a:r>
            <a:endParaRPr sz="2050">
              <a:latin typeface="Arial Unicode MS"/>
              <a:cs typeface="Arial Unicode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505330" y="5948858"/>
            <a:ext cx="3981450" cy="75882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867410" marR="5080" indent="-855344">
              <a:lnSpc>
                <a:spcPct val="75000"/>
              </a:lnSpc>
              <a:spcBef>
                <a:spcPts val="925"/>
              </a:spcBef>
            </a:pPr>
            <a:r>
              <a:rPr sz="2750" b="1" spc="-114" dirty="0">
                <a:solidFill>
                  <a:srgbClr val="181818"/>
                </a:solidFill>
                <a:latin typeface="Century Gothic"/>
                <a:cs typeface="Century Gothic"/>
              </a:rPr>
              <a:t>Требования </a:t>
            </a:r>
            <a:r>
              <a:rPr sz="2750" b="1" spc="15" dirty="0">
                <a:solidFill>
                  <a:srgbClr val="181818"/>
                </a:solidFill>
                <a:latin typeface="Century Gothic"/>
                <a:cs typeface="Century Gothic"/>
              </a:rPr>
              <a:t>к</a:t>
            </a:r>
            <a:r>
              <a:rPr sz="2750" b="1" spc="-140" dirty="0">
                <a:solidFill>
                  <a:srgbClr val="181818"/>
                </a:solidFill>
                <a:latin typeface="Century Gothic"/>
                <a:cs typeface="Century Gothic"/>
              </a:rPr>
              <a:t> </a:t>
            </a:r>
            <a:r>
              <a:rPr sz="2750" b="1" spc="-160" dirty="0">
                <a:solidFill>
                  <a:srgbClr val="181818"/>
                </a:solidFill>
                <a:latin typeface="Century Gothic"/>
                <a:cs typeface="Century Gothic"/>
              </a:rPr>
              <a:t>пожарной  </a:t>
            </a:r>
            <a:r>
              <a:rPr sz="2750" b="1" spc="-204" dirty="0">
                <a:solidFill>
                  <a:srgbClr val="181818"/>
                </a:solidFill>
                <a:latin typeface="Century Gothic"/>
                <a:cs typeface="Century Gothic"/>
              </a:rPr>
              <a:t>безопасности</a:t>
            </a:r>
            <a:endParaRPr sz="275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56704" y="2978952"/>
            <a:ext cx="2266949" cy="2266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08439" y="2978952"/>
            <a:ext cx="2266949" cy="2266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360172" y="2978952"/>
            <a:ext cx="2266949" cy="22669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2344210"/>
            <a:ext cx="4723130" cy="3459922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 marR="5080">
              <a:lnSpc>
                <a:spcPts val="8400"/>
              </a:lnSpc>
              <a:spcBef>
                <a:spcPts val="1780"/>
              </a:spcBef>
            </a:pPr>
            <a:r>
              <a:rPr lang="ru-RU" sz="7200" b="1" dirty="0">
                <a:solidFill>
                  <a:srgbClr val="FFFFFF"/>
                </a:solidFill>
                <a:latin typeface="Bodoni MT Black" panose="02070A03080606020203" pitchFamily="18" charset="0"/>
                <a:cs typeface="Century Gothic"/>
              </a:rPr>
              <a:t>Краткое</a:t>
            </a:r>
            <a:r>
              <a:rPr sz="7200" b="1" dirty="0">
                <a:solidFill>
                  <a:srgbClr val="FFFFFF"/>
                </a:solidFill>
                <a:latin typeface="Bodoni MT Black" panose="02070A03080606020203" pitchFamily="18" charset="0"/>
                <a:cs typeface="Century Gothic"/>
              </a:rPr>
              <a:t>  </a:t>
            </a:r>
            <a:r>
              <a:rPr lang="ru-RU" sz="7200" b="1" dirty="0">
                <a:solidFill>
                  <a:srgbClr val="FFFFFF"/>
                </a:solidFill>
                <a:latin typeface="Bodoni MT Black" panose="02070A03080606020203" pitchFamily="18" charset="0"/>
                <a:cs typeface="Century Gothic"/>
              </a:rPr>
              <a:t>описание</a:t>
            </a:r>
            <a:r>
              <a:rPr sz="7200" b="1" dirty="0">
                <a:solidFill>
                  <a:srgbClr val="FFFFFF"/>
                </a:solidFill>
                <a:latin typeface="Bodoni MT Black" panose="02070A03080606020203" pitchFamily="18" charset="0"/>
                <a:cs typeface="Century Gothic"/>
              </a:rPr>
              <a:t>  продаж</a:t>
            </a:r>
            <a:endParaRPr sz="7200" dirty="0">
              <a:latin typeface="Bodoni MT Black" panose="02070A03080606020203" pitchFamily="18" charset="0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000" y="6421631"/>
            <a:ext cx="5675630" cy="107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400"/>
              </a:lnSpc>
              <a:spcBef>
                <a:spcPts val="100"/>
              </a:spcBef>
            </a:pPr>
            <a:r>
              <a:rPr sz="3200" spc="-15" dirty="0">
                <a:solidFill>
                  <a:srgbClr val="FFFFFF"/>
                </a:solidFill>
                <a:latin typeface="Arial Unicode MS"/>
                <a:cs typeface="Arial Unicode MS"/>
              </a:rPr>
              <a:t>Возможные варианты </a:t>
            </a:r>
            <a:r>
              <a:rPr sz="3200" spc="20" dirty="0">
                <a:solidFill>
                  <a:srgbClr val="FFFFFF"/>
                </a:solidFill>
                <a:latin typeface="Arial Unicode MS"/>
                <a:cs typeface="Arial Unicode MS"/>
              </a:rPr>
              <a:t>продаж  </a:t>
            </a:r>
            <a:r>
              <a:rPr sz="3200" spc="-20" dirty="0">
                <a:solidFill>
                  <a:srgbClr val="FFFFFF"/>
                </a:solidFill>
                <a:latin typeface="Arial Unicode MS"/>
                <a:cs typeface="Arial Unicode MS"/>
              </a:rPr>
              <a:t>домокомплектов</a:t>
            </a:r>
            <a:endParaRPr sz="3200" dirty="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61516" y="6"/>
            <a:ext cx="8124825" cy="10287000"/>
          </a:xfrm>
          <a:custGeom>
            <a:avLst/>
            <a:gdLst/>
            <a:ahLst/>
            <a:cxnLst/>
            <a:rect l="l" t="t" r="r" b="b"/>
            <a:pathLst>
              <a:path w="8124825" h="10287000">
                <a:moveTo>
                  <a:pt x="8124824" y="0"/>
                </a:moveTo>
                <a:lnTo>
                  <a:pt x="8124824" y="10286945"/>
                </a:lnTo>
                <a:lnTo>
                  <a:pt x="0" y="10286945"/>
                </a:lnTo>
                <a:lnTo>
                  <a:pt x="8124824" y="0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09754" y="1963292"/>
            <a:ext cx="4952735" cy="8323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345245" y="2249304"/>
            <a:ext cx="4288986" cy="8037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69949" y="2"/>
            <a:ext cx="3618229" cy="9729470"/>
          </a:xfrm>
          <a:custGeom>
            <a:avLst/>
            <a:gdLst/>
            <a:ahLst/>
            <a:cxnLst/>
            <a:rect l="l" t="t" r="r" b="b"/>
            <a:pathLst>
              <a:path w="3618230" h="9729470">
                <a:moveTo>
                  <a:pt x="0" y="0"/>
                </a:moveTo>
                <a:lnTo>
                  <a:pt x="3618049" y="0"/>
                </a:lnTo>
                <a:lnTo>
                  <a:pt x="3618049" y="9729231"/>
                </a:lnTo>
                <a:lnTo>
                  <a:pt x="0" y="0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996830"/>
            <a:ext cx="11626850" cy="218059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ts val="8450"/>
              </a:lnSpc>
              <a:spcBef>
                <a:spcPts val="434"/>
              </a:spcBef>
            </a:pPr>
            <a:r>
              <a:rPr sz="7100" spc="-325" dirty="0">
                <a:solidFill>
                  <a:srgbClr val="181818"/>
                </a:solidFill>
              </a:rPr>
              <a:t>Производственно-  </a:t>
            </a:r>
            <a:r>
              <a:rPr sz="7100" spc="-434" dirty="0">
                <a:solidFill>
                  <a:srgbClr val="181818"/>
                </a:solidFill>
              </a:rPr>
              <a:t>экономические</a:t>
            </a:r>
            <a:r>
              <a:rPr sz="7100" spc="-325" dirty="0">
                <a:solidFill>
                  <a:srgbClr val="181818"/>
                </a:solidFill>
              </a:rPr>
              <a:t> </a:t>
            </a:r>
            <a:r>
              <a:rPr sz="7100" spc="-350" dirty="0">
                <a:solidFill>
                  <a:srgbClr val="181818"/>
                </a:solidFill>
              </a:rPr>
              <a:t>показатели</a:t>
            </a:r>
            <a:endParaRPr sz="7100" dirty="0"/>
          </a:p>
        </p:txBody>
      </p:sp>
      <p:sp>
        <p:nvSpPr>
          <p:cNvPr id="4" name="object 4"/>
          <p:cNvSpPr txBox="1"/>
          <p:nvPr/>
        </p:nvSpPr>
        <p:spPr>
          <a:xfrm>
            <a:off x="10033047" y="3939301"/>
            <a:ext cx="52679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2600" spc="-50" dirty="0">
                <a:solidFill>
                  <a:srgbClr val="181818"/>
                </a:solidFill>
                <a:latin typeface="Arial Unicode MS"/>
                <a:cs typeface="Arial Unicode MS"/>
              </a:rPr>
              <a:t>Наличие </a:t>
            </a:r>
            <a:r>
              <a:rPr sz="2600" spc="10" dirty="0">
                <a:solidFill>
                  <a:srgbClr val="181818"/>
                </a:solidFill>
                <a:latin typeface="Arial Unicode MS"/>
                <a:cs typeface="Arial Unicode MS"/>
              </a:rPr>
              <a:t>своих </a:t>
            </a:r>
            <a:r>
              <a:rPr sz="2600" spc="-15" dirty="0">
                <a:solidFill>
                  <a:srgbClr val="181818"/>
                </a:solidFill>
                <a:latin typeface="Arial Unicode MS"/>
                <a:cs typeface="Arial Unicode MS"/>
              </a:rPr>
              <a:t>рабочих </a:t>
            </a:r>
            <a:r>
              <a:rPr sz="2600" spc="55" dirty="0">
                <a:solidFill>
                  <a:srgbClr val="181818"/>
                </a:solidFill>
                <a:latin typeface="Arial Unicode MS"/>
                <a:cs typeface="Arial Unicode MS"/>
              </a:rPr>
              <a:t>и  </a:t>
            </a:r>
            <a:r>
              <a:rPr sz="2600" spc="-20" dirty="0">
                <a:solidFill>
                  <a:srgbClr val="181818"/>
                </a:solidFill>
                <a:latin typeface="Arial Unicode MS"/>
                <a:cs typeface="Arial Unicode MS"/>
              </a:rPr>
              <a:t>требования </a:t>
            </a:r>
            <a:r>
              <a:rPr sz="2600" spc="125" dirty="0">
                <a:solidFill>
                  <a:srgbClr val="181818"/>
                </a:solidFill>
                <a:latin typeface="Arial Unicode MS"/>
                <a:cs typeface="Arial Unicode MS"/>
              </a:rPr>
              <a:t>к </a:t>
            </a:r>
            <a:r>
              <a:rPr sz="2600" spc="-30" dirty="0">
                <a:solidFill>
                  <a:srgbClr val="181818"/>
                </a:solidFill>
                <a:latin typeface="Arial Unicode MS"/>
                <a:cs typeface="Arial Unicode MS"/>
              </a:rPr>
              <a:t>рабочим </a:t>
            </a:r>
            <a:r>
              <a:rPr sz="2600" spc="10" dirty="0">
                <a:solidFill>
                  <a:srgbClr val="181818"/>
                </a:solidFill>
                <a:latin typeface="Arial Unicode MS"/>
                <a:cs typeface="Arial Unicode MS"/>
              </a:rPr>
              <a:t>со</a:t>
            </a:r>
            <a:r>
              <a:rPr sz="2600" spc="-200" dirty="0">
                <a:solidFill>
                  <a:srgbClr val="181818"/>
                </a:solidFill>
                <a:latin typeface="Arial Unicode MS"/>
                <a:cs typeface="Arial Unicode MS"/>
              </a:rPr>
              <a:t> </a:t>
            </a:r>
            <a:r>
              <a:rPr sz="2600" spc="-5" dirty="0">
                <a:solidFill>
                  <a:srgbClr val="181818"/>
                </a:solidFill>
                <a:latin typeface="Arial Unicode MS"/>
                <a:cs typeface="Arial Unicode MS"/>
              </a:rPr>
              <a:t>стороны</a:t>
            </a:r>
            <a:endParaRPr sz="26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46341" y="3946923"/>
            <a:ext cx="5102225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100"/>
              </a:spcBef>
            </a:pPr>
            <a:r>
              <a:rPr sz="2450" spc="-5" dirty="0">
                <a:solidFill>
                  <a:srgbClr val="181818"/>
                </a:solidFill>
                <a:latin typeface="Arial Unicode MS"/>
                <a:cs typeface="Arial Unicode MS"/>
              </a:rPr>
              <a:t>Срок </a:t>
            </a:r>
            <a:r>
              <a:rPr sz="2450" spc="-20" dirty="0">
                <a:solidFill>
                  <a:srgbClr val="181818"/>
                </a:solidFill>
                <a:latin typeface="Arial Unicode MS"/>
                <a:cs typeface="Arial Unicode MS"/>
              </a:rPr>
              <a:t>возведения </a:t>
            </a:r>
            <a:r>
              <a:rPr sz="2450" spc="25" dirty="0">
                <a:solidFill>
                  <a:srgbClr val="181818"/>
                </a:solidFill>
                <a:latin typeface="Arial Unicode MS"/>
                <a:cs typeface="Arial Unicode MS"/>
              </a:rPr>
              <a:t>типового</a:t>
            </a:r>
            <a:r>
              <a:rPr sz="2450" spc="-95" dirty="0">
                <a:solidFill>
                  <a:srgbClr val="181818"/>
                </a:solidFill>
                <a:latin typeface="Arial Unicode MS"/>
                <a:cs typeface="Arial Unicode MS"/>
              </a:rPr>
              <a:t> </a:t>
            </a:r>
            <a:r>
              <a:rPr sz="2450" spc="-50" dirty="0">
                <a:solidFill>
                  <a:srgbClr val="181818"/>
                </a:solidFill>
                <a:latin typeface="Arial Unicode MS"/>
                <a:cs typeface="Arial Unicode MS"/>
              </a:rPr>
              <a:t>объекта  </a:t>
            </a:r>
            <a:r>
              <a:rPr sz="2450" spc="5" dirty="0">
                <a:solidFill>
                  <a:srgbClr val="181818"/>
                </a:solidFill>
                <a:latin typeface="Arial Unicode MS"/>
                <a:cs typeface="Arial Unicode MS"/>
              </a:rPr>
              <a:t>с </a:t>
            </a:r>
            <a:r>
              <a:rPr sz="2450" spc="-5" dirty="0">
                <a:solidFill>
                  <a:srgbClr val="181818"/>
                </a:solidFill>
                <a:latin typeface="Arial Unicode MS"/>
                <a:cs typeface="Arial Unicode MS"/>
              </a:rPr>
              <a:t>указанием</a:t>
            </a:r>
            <a:r>
              <a:rPr sz="2450" spc="-50" dirty="0">
                <a:solidFill>
                  <a:srgbClr val="181818"/>
                </a:solidFill>
                <a:latin typeface="Arial Unicode MS"/>
                <a:cs typeface="Arial Unicode MS"/>
              </a:rPr>
              <a:t> </a:t>
            </a:r>
            <a:r>
              <a:rPr sz="2450" spc="-25" dirty="0">
                <a:solidFill>
                  <a:srgbClr val="181818"/>
                </a:solidFill>
                <a:latin typeface="Arial Unicode MS"/>
                <a:cs typeface="Arial Unicode MS"/>
              </a:rPr>
              <a:t>площади</a:t>
            </a:r>
            <a:endParaRPr sz="2450" dirty="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46341" y="5607933"/>
            <a:ext cx="5386705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2400" spc="-25" dirty="0">
                <a:solidFill>
                  <a:srgbClr val="181818"/>
                </a:solidFill>
                <a:latin typeface="Arial Unicode MS"/>
                <a:cs typeface="Arial Unicode MS"/>
              </a:rPr>
              <a:t>Максимальный </a:t>
            </a:r>
            <a:r>
              <a:rPr sz="2400" spc="-85" dirty="0">
                <a:solidFill>
                  <a:srgbClr val="181818"/>
                </a:solidFill>
                <a:latin typeface="Arial Unicode MS"/>
                <a:cs typeface="Arial Unicode MS"/>
              </a:rPr>
              <a:t>объем  </a:t>
            </a:r>
            <a:r>
              <a:rPr sz="2400" dirty="0">
                <a:solidFill>
                  <a:srgbClr val="181818"/>
                </a:solidFill>
                <a:latin typeface="Arial Unicode MS"/>
                <a:cs typeface="Arial Unicode MS"/>
              </a:rPr>
              <a:t>производственных </a:t>
            </a:r>
            <a:r>
              <a:rPr sz="2400" spc="-15" dirty="0">
                <a:solidFill>
                  <a:srgbClr val="181818"/>
                </a:solidFill>
                <a:latin typeface="Arial Unicode MS"/>
                <a:cs typeface="Arial Unicode MS"/>
              </a:rPr>
              <a:t>мощностей </a:t>
            </a:r>
            <a:r>
              <a:rPr sz="2400" spc="50" dirty="0">
                <a:solidFill>
                  <a:srgbClr val="181818"/>
                </a:solidFill>
                <a:latin typeface="Arial Unicode MS"/>
                <a:cs typeface="Arial Unicode MS"/>
              </a:rPr>
              <a:t>и  </a:t>
            </a:r>
            <a:r>
              <a:rPr sz="2400" spc="-15" dirty="0">
                <a:solidFill>
                  <a:srgbClr val="181818"/>
                </a:solidFill>
                <a:latin typeface="Arial Unicode MS"/>
                <a:cs typeface="Arial Unicode MS"/>
              </a:rPr>
              <a:t>возведения </a:t>
            </a:r>
            <a:r>
              <a:rPr sz="2400" spc="20" dirty="0">
                <a:solidFill>
                  <a:srgbClr val="181818"/>
                </a:solidFill>
                <a:latin typeface="Arial Unicode MS"/>
                <a:cs typeface="Arial Unicode MS"/>
              </a:rPr>
              <a:t>«под </a:t>
            </a:r>
            <a:r>
              <a:rPr sz="2400" spc="25" dirty="0">
                <a:solidFill>
                  <a:srgbClr val="181818"/>
                </a:solidFill>
                <a:latin typeface="Arial Unicode MS"/>
                <a:cs typeface="Arial Unicode MS"/>
              </a:rPr>
              <a:t>ключ»</a:t>
            </a:r>
            <a:r>
              <a:rPr sz="2400" spc="-125" dirty="0">
                <a:solidFill>
                  <a:srgbClr val="181818"/>
                </a:solidFill>
                <a:latin typeface="Arial Unicode MS"/>
                <a:cs typeface="Arial Unicode MS"/>
              </a:rPr>
              <a:t> </a:t>
            </a:r>
            <a:r>
              <a:rPr sz="2400" spc="-20" dirty="0">
                <a:solidFill>
                  <a:srgbClr val="181818"/>
                </a:solidFill>
                <a:latin typeface="Arial Unicode MS"/>
                <a:cs typeface="Arial Unicode MS"/>
              </a:rPr>
              <a:t>малоэтажных  </a:t>
            </a:r>
            <a:r>
              <a:rPr sz="2400" spc="5" dirty="0">
                <a:solidFill>
                  <a:srgbClr val="181818"/>
                </a:solidFill>
                <a:latin typeface="Arial Unicode MS"/>
                <a:cs typeface="Arial Unicode MS"/>
              </a:rPr>
              <a:t>жилых </a:t>
            </a:r>
            <a:r>
              <a:rPr sz="2400" spc="15" dirty="0">
                <a:solidFill>
                  <a:srgbClr val="181818"/>
                </a:solidFill>
                <a:latin typeface="Arial Unicode MS"/>
                <a:cs typeface="Arial Unicode MS"/>
              </a:rPr>
              <a:t>построек </a:t>
            </a:r>
            <a:r>
              <a:rPr sz="2400" spc="10" dirty="0">
                <a:solidFill>
                  <a:srgbClr val="181818"/>
                </a:solidFill>
                <a:latin typeface="Arial Unicode MS"/>
                <a:cs typeface="Arial Unicode MS"/>
              </a:rPr>
              <a:t>в </a:t>
            </a:r>
            <a:r>
              <a:rPr sz="2400" spc="5" dirty="0">
                <a:solidFill>
                  <a:srgbClr val="181818"/>
                </a:solidFill>
                <a:latin typeface="Arial Unicode MS"/>
                <a:cs typeface="Arial Unicode MS"/>
              </a:rPr>
              <a:t>год </a:t>
            </a:r>
            <a:r>
              <a:rPr sz="2400" spc="-40" dirty="0">
                <a:solidFill>
                  <a:srgbClr val="181818"/>
                </a:solidFill>
                <a:latin typeface="Arial Unicode MS"/>
                <a:cs typeface="Arial Unicode MS"/>
              </a:rPr>
              <a:t>тыс.</a:t>
            </a:r>
            <a:r>
              <a:rPr sz="2400" spc="-150" dirty="0">
                <a:solidFill>
                  <a:srgbClr val="181818"/>
                </a:solidFill>
                <a:latin typeface="Arial Unicode MS"/>
                <a:cs typeface="Arial Unicode MS"/>
              </a:rPr>
              <a:t> </a:t>
            </a:r>
            <a:r>
              <a:rPr sz="2400" spc="-105" dirty="0">
                <a:solidFill>
                  <a:srgbClr val="181818"/>
                </a:solidFill>
                <a:latin typeface="Arial Unicode MS"/>
                <a:cs typeface="Arial Unicode MS"/>
              </a:rPr>
              <a:t>м</a:t>
            </a:r>
            <a:endParaRPr sz="2400" dirty="0">
              <a:latin typeface="Arial Unicode MS"/>
              <a:cs typeface="Arial Unicode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46341" y="7782224"/>
            <a:ext cx="4460875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100"/>
              </a:spcBef>
            </a:pPr>
            <a:r>
              <a:rPr sz="2300" spc="-10" dirty="0">
                <a:solidFill>
                  <a:srgbClr val="181818"/>
                </a:solidFill>
                <a:latin typeface="Arial Unicode MS"/>
                <a:cs typeface="Arial Unicode MS"/>
              </a:rPr>
              <a:t>Указание </a:t>
            </a:r>
            <a:r>
              <a:rPr sz="2300" spc="25" dirty="0">
                <a:solidFill>
                  <a:srgbClr val="181818"/>
                </a:solidFill>
                <a:latin typeface="Arial Unicode MS"/>
                <a:cs typeface="Arial Unicode MS"/>
              </a:rPr>
              <a:t>регионов </a:t>
            </a:r>
            <a:r>
              <a:rPr sz="2300" dirty="0">
                <a:solidFill>
                  <a:srgbClr val="181818"/>
                </a:solidFill>
                <a:latin typeface="Arial Unicode MS"/>
                <a:cs typeface="Arial Unicode MS"/>
              </a:rPr>
              <a:t>локализации  </a:t>
            </a:r>
            <a:r>
              <a:rPr sz="2300" spc="-5" dirty="0">
                <a:solidFill>
                  <a:srgbClr val="181818"/>
                </a:solidFill>
                <a:latin typeface="Arial Unicode MS"/>
                <a:cs typeface="Arial Unicode MS"/>
              </a:rPr>
              <a:t>производства</a:t>
            </a:r>
            <a:endParaRPr sz="2300">
              <a:latin typeface="Arial Unicode MS"/>
              <a:cs typeface="Arial Unicode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993908" y="3"/>
            <a:ext cx="7294245" cy="3298190"/>
          </a:xfrm>
          <a:custGeom>
            <a:avLst/>
            <a:gdLst/>
            <a:ahLst/>
            <a:cxnLst/>
            <a:rect l="l" t="t" r="r" b="b"/>
            <a:pathLst>
              <a:path w="7294244" h="3298190">
                <a:moveTo>
                  <a:pt x="0" y="0"/>
                </a:moveTo>
                <a:lnTo>
                  <a:pt x="7294092" y="0"/>
                </a:lnTo>
                <a:lnTo>
                  <a:pt x="7294092" y="3297592"/>
                </a:lnTo>
                <a:lnTo>
                  <a:pt x="0" y="0"/>
                </a:lnTo>
                <a:close/>
              </a:path>
            </a:pathLst>
          </a:custGeom>
          <a:solidFill>
            <a:srgbClr val="042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08209" y="4095746"/>
            <a:ext cx="807720" cy="609600"/>
          </a:xfrm>
          <a:custGeom>
            <a:avLst/>
            <a:gdLst/>
            <a:ahLst/>
            <a:cxnLst/>
            <a:rect l="l" t="t" r="r" b="b"/>
            <a:pathLst>
              <a:path w="807720" h="609600">
                <a:moveTo>
                  <a:pt x="744023" y="609585"/>
                </a:moveTo>
                <a:lnTo>
                  <a:pt x="63321" y="609585"/>
                </a:lnTo>
                <a:lnTo>
                  <a:pt x="38697" y="604623"/>
                </a:lnTo>
                <a:lnTo>
                  <a:pt x="18567" y="591099"/>
                </a:lnTo>
                <a:lnTo>
                  <a:pt x="4984" y="571058"/>
                </a:lnTo>
                <a:lnTo>
                  <a:pt x="0" y="546542"/>
                </a:lnTo>
                <a:lnTo>
                  <a:pt x="0" y="63042"/>
                </a:lnTo>
                <a:lnTo>
                  <a:pt x="4984" y="38527"/>
                </a:lnTo>
                <a:lnTo>
                  <a:pt x="18567" y="18485"/>
                </a:lnTo>
                <a:lnTo>
                  <a:pt x="38697" y="4962"/>
                </a:lnTo>
                <a:lnTo>
                  <a:pt x="63321" y="0"/>
                </a:lnTo>
                <a:lnTo>
                  <a:pt x="744023" y="0"/>
                </a:lnTo>
                <a:lnTo>
                  <a:pt x="768646" y="4962"/>
                </a:lnTo>
                <a:lnTo>
                  <a:pt x="784720" y="15760"/>
                </a:lnTo>
                <a:lnTo>
                  <a:pt x="63321" y="15760"/>
                </a:lnTo>
                <a:lnTo>
                  <a:pt x="44852" y="19482"/>
                </a:lnTo>
                <a:lnTo>
                  <a:pt x="29755" y="29624"/>
                </a:lnTo>
                <a:lnTo>
                  <a:pt x="19568" y="44655"/>
                </a:lnTo>
                <a:lnTo>
                  <a:pt x="15830" y="63042"/>
                </a:lnTo>
                <a:lnTo>
                  <a:pt x="15830" y="546542"/>
                </a:lnTo>
                <a:lnTo>
                  <a:pt x="19568" y="564930"/>
                </a:lnTo>
                <a:lnTo>
                  <a:pt x="29755" y="579961"/>
                </a:lnTo>
                <a:lnTo>
                  <a:pt x="44852" y="590103"/>
                </a:lnTo>
                <a:lnTo>
                  <a:pt x="63321" y="593824"/>
                </a:lnTo>
                <a:lnTo>
                  <a:pt x="784720" y="593824"/>
                </a:lnTo>
                <a:lnTo>
                  <a:pt x="768646" y="604623"/>
                </a:lnTo>
                <a:lnTo>
                  <a:pt x="744023" y="609585"/>
                </a:lnTo>
                <a:close/>
              </a:path>
              <a:path w="807720" h="609600">
                <a:moveTo>
                  <a:pt x="784720" y="593824"/>
                </a:moveTo>
                <a:lnTo>
                  <a:pt x="744023" y="593824"/>
                </a:lnTo>
                <a:lnTo>
                  <a:pt x="762491" y="590103"/>
                </a:lnTo>
                <a:lnTo>
                  <a:pt x="777589" y="579961"/>
                </a:lnTo>
                <a:lnTo>
                  <a:pt x="787776" y="564930"/>
                </a:lnTo>
                <a:lnTo>
                  <a:pt x="791514" y="546542"/>
                </a:lnTo>
                <a:lnTo>
                  <a:pt x="791514" y="63042"/>
                </a:lnTo>
                <a:lnTo>
                  <a:pt x="787776" y="44655"/>
                </a:lnTo>
                <a:lnTo>
                  <a:pt x="777589" y="29624"/>
                </a:lnTo>
                <a:lnTo>
                  <a:pt x="762491" y="19482"/>
                </a:lnTo>
                <a:lnTo>
                  <a:pt x="744023" y="15760"/>
                </a:lnTo>
                <a:lnTo>
                  <a:pt x="784720" y="15760"/>
                </a:lnTo>
                <a:lnTo>
                  <a:pt x="788776" y="18485"/>
                </a:lnTo>
                <a:lnTo>
                  <a:pt x="802360" y="38527"/>
                </a:lnTo>
                <a:lnTo>
                  <a:pt x="807344" y="63042"/>
                </a:lnTo>
                <a:lnTo>
                  <a:pt x="807344" y="546542"/>
                </a:lnTo>
                <a:lnTo>
                  <a:pt x="802360" y="571058"/>
                </a:lnTo>
                <a:lnTo>
                  <a:pt x="788776" y="591099"/>
                </a:lnTo>
                <a:lnTo>
                  <a:pt x="784720" y="593824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63309" y="4504359"/>
            <a:ext cx="123189" cy="130175"/>
          </a:xfrm>
          <a:custGeom>
            <a:avLst/>
            <a:gdLst/>
            <a:ahLst/>
            <a:cxnLst/>
            <a:rect l="l" t="t" r="r" b="b"/>
            <a:pathLst>
              <a:path w="123190" h="130175">
                <a:moveTo>
                  <a:pt x="115681" y="129867"/>
                </a:moveTo>
                <a:lnTo>
                  <a:pt x="7087" y="129867"/>
                </a:lnTo>
                <a:lnTo>
                  <a:pt x="0" y="122811"/>
                </a:lnTo>
                <a:lnTo>
                  <a:pt x="0" y="7056"/>
                </a:lnTo>
                <a:lnTo>
                  <a:pt x="7087" y="0"/>
                </a:lnTo>
                <a:lnTo>
                  <a:pt x="115681" y="0"/>
                </a:lnTo>
                <a:lnTo>
                  <a:pt x="122769" y="7056"/>
                </a:lnTo>
                <a:lnTo>
                  <a:pt x="122769" y="122811"/>
                </a:lnTo>
                <a:lnTo>
                  <a:pt x="115681" y="129867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1962" y="4167782"/>
            <a:ext cx="106707" cy="106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37686" y="4342478"/>
            <a:ext cx="123189" cy="292100"/>
          </a:xfrm>
          <a:custGeom>
            <a:avLst/>
            <a:gdLst/>
            <a:ahLst/>
            <a:cxnLst/>
            <a:rect l="l" t="t" r="r" b="b"/>
            <a:pathLst>
              <a:path w="123190" h="292100">
                <a:moveTo>
                  <a:pt x="115681" y="291748"/>
                </a:moveTo>
                <a:lnTo>
                  <a:pt x="7087" y="291748"/>
                </a:lnTo>
                <a:lnTo>
                  <a:pt x="0" y="284692"/>
                </a:lnTo>
                <a:lnTo>
                  <a:pt x="0" y="7056"/>
                </a:lnTo>
                <a:lnTo>
                  <a:pt x="7087" y="0"/>
                </a:lnTo>
                <a:lnTo>
                  <a:pt x="115681" y="0"/>
                </a:lnTo>
                <a:lnTo>
                  <a:pt x="122769" y="7056"/>
                </a:lnTo>
                <a:lnTo>
                  <a:pt x="122769" y="284692"/>
                </a:lnTo>
                <a:lnTo>
                  <a:pt x="115681" y="291748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50498" y="4441400"/>
            <a:ext cx="123189" cy="193040"/>
          </a:xfrm>
          <a:custGeom>
            <a:avLst/>
            <a:gdLst/>
            <a:ahLst/>
            <a:cxnLst/>
            <a:rect l="l" t="t" r="r" b="b"/>
            <a:pathLst>
              <a:path w="123190" h="193039">
                <a:moveTo>
                  <a:pt x="115681" y="192826"/>
                </a:moveTo>
                <a:lnTo>
                  <a:pt x="7087" y="192826"/>
                </a:lnTo>
                <a:lnTo>
                  <a:pt x="0" y="185770"/>
                </a:lnTo>
                <a:lnTo>
                  <a:pt x="0" y="7056"/>
                </a:lnTo>
                <a:lnTo>
                  <a:pt x="7087" y="0"/>
                </a:lnTo>
                <a:lnTo>
                  <a:pt x="115681" y="0"/>
                </a:lnTo>
                <a:lnTo>
                  <a:pt x="122769" y="7056"/>
                </a:lnTo>
                <a:lnTo>
                  <a:pt x="122769" y="185770"/>
                </a:lnTo>
                <a:lnTo>
                  <a:pt x="115681" y="192826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55393" y="4166951"/>
            <a:ext cx="504190" cy="247015"/>
          </a:xfrm>
          <a:custGeom>
            <a:avLst/>
            <a:gdLst/>
            <a:ahLst/>
            <a:cxnLst/>
            <a:rect l="l" t="t" r="r" b="b"/>
            <a:pathLst>
              <a:path w="504190" h="247014">
                <a:moveTo>
                  <a:pt x="7915" y="246388"/>
                </a:moveTo>
                <a:lnTo>
                  <a:pt x="3544" y="246388"/>
                </a:lnTo>
                <a:lnTo>
                  <a:pt x="0" y="242859"/>
                </a:lnTo>
                <a:lnTo>
                  <a:pt x="0" y="234156"/>
                </a:lnTo>
                <a:lnTo>
                  <a:pt x="3544" y="230627"/>
                </a:lnTo>
                <a:lnTo>
                  <a:pt x="7915" y="230627"/>
                </a:lnTo>
                <a:lnTo>
                  <a:pt x="72663" y="225377"/>
                </a:lnTo>
                <a:lnTo>
                  <a:pt x="136521" y="210973"/>
                </a:lnTo>
                <a:lnTo>
                  <a:pt x="198389" y="189437"/>
                </a:lnTo>
                <a:lnTo>
                  <a:pt x="257170" y="162790"/>
                </a:lnTo>
                <a:lnTo>
                  <a:pt x="311765" y="133055"/>
                </a:lnTo>
                <a:lnTo>
                  <a:pt x="361075" y="102253"/>
                </a:lnTo>
                <a:lnTo>
                  <a:pt x="404003" y="72405"/>
                </a:lnTo>
                <a:lnTo>
                  <a:pt x="439450" y="45533"/>
                </a:lnTo>
                <a:lnTo>
                  <a:pt x="483506" y="8804"/>
                </a:lnTo>
                <a:lnTo>
                  <a:pt x="493096" y="0"/>
                </a:lnTo>
                <a:lnTo>
                  <a:pt x="498101" y="138"/>
                </a:lnTo>
                <a:lnTo>
                  <a:pt x="504114" y="6452"/>
                </a:lnTo>
                <a:lnTo>
                  <a:pt x="503975" y="11439"/>
                </a:lnTo>
                <a:lnTo>
                  <a:pt x="500802" y="14433"/>
                </a:lnTo>
                <a:lnTo>
                  <a:pt x="457071" y="51655"/>
                </a:lnTo>
                <a:lnTo>
                  <a:pt x="426158" y="75600"/>
                </a:lnTo>
                <a:lnTo>
                  <a:pt x="388501" y="102671"/>
                </a:lnTo>
                <a:lnTo>
                  <a:pt x="344956" y="131280"/>
                </a:lnTo>
                <a:lnTo>
                  <a:pt x="296378" y="159841"/>
                </a:lnTo>
                <a:lnTo>
                  <a:pt x="243621" y="186767"/>
                </a:lnTo>
                <a:lnTo>
                  <a:pt x="187542" y="210471"/>
                </a:lnTo>
                <a:lnTo>
                  <a:pt x="128994" y="229367"/>
                </a:lnTo>
                <a:lnTo>
                  <a:pt x="68833" y="241868"/>
                </a:lnTo>
                <a:lnTo>
                  <a:pt x="7915" y="246388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13835" y="5792313"/>
            <a:ext cx="808355" cy="657225"/>
          </a:xfrm>
          <a:custGeom>
            <a:avLst/>
            <a:gdLst/>
            <a:ahLst/>
            <a:cxnLst/>
            <a:rect l="l" t="t" r="r" b="b"/>
            <a:pathLst>
              <a:path w="808355" h="657225">
                <a:moveTo>
                  <a:pt x="735291" y="657184"/>
                </a:moveTo>
                <a:lnTo>
                  <a:pt x="72780" y="657184"/>
                </a:lnTo>
                <a:lnTo>
                  <a:pt x="44478" y="651462"/>
                </a:lnTo>
                <a:lnTo>
                  <a:pt x="21341" y="635866"/>
                </a:lnTo>
                <a:lnTo>
                  <a:pt x="5728" y="612753"/>
                </a:lnTo>
                <a:lnTo>
                  <a:pt x="0" y="584482"/>
                </a:lnTo>
                <a:lnTo>
                  <a:pt x="0" y="72701"/>
                </a:lnTo>
                <a:lnTo>
                  <a:pt x="5728" y="44430"/>
                </a:lnTo>
                <a:lnTo>
                  <a:pt x="21341" y="21318"/>
                </a:lnTo>
                <a:lnTo>
                  <a:pt x="44478" y="5722"/>
                </a:lnTo>
                <a:lnTo>
                  <a:pt x="72780" y="0"/>
                </a:lnTo>
                <a:lnTo>
                  <a:pt x="735291" y="0"/>
                </a:lnTo>
                <a:lnTo>
                  <a:pt x="763593" y="5722"/>
                </a:lnTo>
                <a:lnTo>
                  <a:pt x="779071" y="16155"/>
                </a:lnTo>
                <a:lnTo>
                  <a:pt x="72780" y="16155"/>
                </a:lnTo>
                <a:lnTo>
                  <a:pt x="50767" y="20606"/>
                </a:lnTo>
                <a:lnTo>
                  <a:pt x="32771" y="32736"/>
                </a:lnTo>
                <a:lnTo>
                  <a:pt x="20628" y="50712"/>
                </a:lnTo>
                <a:lnTo>
                  <a:pt x="16173" y="72701"/>
                </a:lnTo>
                <a:lnTo>
                  <a:pt x="16173" y="584482"/>
                </a:lnTo>
                <a:lnTo>
                  <a:pt x="20628" y="606472"/>
                </a:lnTo>
                <a:lnTo>
                  <a:pt x="32771" y="624448"/>
                </a:lnTo>
                <a:lnTo>
                  <a:pt x="50767" y="636578"/>
                </a:lnTo>
                <a:lnTo>
                  <a:pt x="72780" y="641028"/>
                </a:lnTo>
                <a:lnTo>
                  <a:pt x="779071" y="641028"/>
                </a:lnTo>
                <a:lnTo>
                  <a:pt x="763593" y="651462"/>
                </a:lnTo>
                <a:lnTo>
                  <a:pt x="735291" y="657184"/>
                </a:lnTo>
                <a:close/>
              </a:path>
              <a:path w="808355" h="657225">
                <a:moveTo>
                  <a:pt x="779071" y="641028"/>
                </a:moveTo>
                <a:lnTo>
                  <a:pt x="735291" y="641028"/>
                </a:lnTo>
                <a:lnTo>
                  <a:pt x="757304" y="636578"/>
                </a:lnTo>
                <a:lnTo>
                  <a:pt x="775300" y="624448"/>
                </a:lnTo>
                <a:lnTo>
                  <a:pt x="787443" y="606472"/>
                </a:lnTo>
                <a:lnTo>
                  <a:pt x="791898" y="584482"/>
                </a:lnTo>
                <a:lnTo>
                  <a:pt x="791898" y="72701"/>
                </a:lnTo>
                <a:lnTo>
                  <a:pt x="787443" y="50712"/>
                </a:lnTo>
                <a:lnTo>
                  <a:pt x="775300" y="32736"/>
                </a:lnTo>
                <a:lnTo>
                  <a:pt x="757304" y="20606"/>
                </a:lnTo>
                <a:lnTo>
                  <a:pt x="735291" y="16155"/>
                </a:lnTo>
                <a:lnTo>
                  <a:pt x="779071" y="16155"/>
                </a:lnTo>
                <a:lnTo>
                  <a:pt x="786730" y="21318"/>
                </a:lnTo>
                <a:lnTo>
                  <a:pt x="802343" y="44430"/>
                </a:lnTo>
                <a:lnTo>
                  <a:pt x="808071" y="72701"/>
                </a:lnTo>
                <a:lnTo>
                  <a:pt x="808071" y="584482"/>
                </a:lnTo>
                <a:lnTo>
                  <a:pt x="802343" y="612753"/>
                </a:lnTo>
                <a:lnTo>
                  <a:pt x="786730" y="635866"/>
                </a:lnTo>
                <a:lnTo>
                  <a:pt x="779071" y="641028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32774" y="5913608"/>
            <a:ext cx="0" cy="414655"/>
          </a:xfrm>
          <a:custGeom>
            <a:avLst/>
            <a:gdLst/>
            <a:ahLst/>
            <a:cxnLst/>
            <a:rect l="l" t="t" r="r" b="b"/>
            <a:pathLst>
              <a:path h="414654">
                <a:moveTo>
                  <a:pt x="0" y="0"/>
                </a:moveTo>
                <a:lnTo>
                  <a:pt x="0" y="414596"/>
                </a:lnTo>
              </a:path>
            </a:pathLst>
          </a:custGeom>
          <a:ln w="16173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17873" y="5913608"/>
            <a:ext cx="0" cy="414655"/>
          </a:xfrm>
          <a:custGeom>
            <a:avLst/>
            <a:gdLst/>
            <a:ahLst/>
            <a:cxnLst/>
            <a:rect l="l" t="t" r="r" b="b"/>
            <a:pathLst>
              <a:path h="414654">
                <a:moveTo>
                  <a:pt x="0" y="0"/>
                </a:moveTo>
                <a:lnTo>
                  <a:pt x="0" y="414596"/>
                </a:lnTo>
              </a:path>
            </a:pathLst>
          </a:custGeom>
          <a:ln w="16173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02971" y="5913608"/>
            <a:ext cx="0" cy="414655"/>
          </a:xfrm>
          <a:custGeom>
            <a:avLst/>
            <a:gdLst/>
            <a:ahLst/>
            <a:cxnLst/>
            <a:rect l="l" t="t" r="r" b="b"/>
            <a:pathLst>
              <a:path h="414654">
                <a:moveTo>
                  <a:pt x="0" y="0"/>
                </a:moveTo>
                <a:lnTo>
                  <a:pt x="0" y="414596"/>
                </a:lnTo>
              </a:path>
            </a:pathLst>
          </a:custGeom>
          <a:ln w="16173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37954" y="5985881"/>
            <a:ext cx="130030" cy="1298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52855" y="6112829"/>
            <a:ext cx="130030" cy="1298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67757" y="5999094"/>
            <a:ext cx="130030" cy="1298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07758" y="5792313"/>
            <a:ext cx="808355" cy="544195"/>
          </a:xfrm>
          <a:custGeom>
            <a:avLst/>
            <a:gdLst/>
            <a:ahLst/>
            <a:cxnLst/>
            <a:rect l="l" t="t" r="r" b="b"/>
            <a:pathLst>
              <a:path w="808354" h="544195">
                <a:moveTo>
                  <a:pt x="739917" y="543717"/>
                </a:moveTo>
                <a:lnTo>
                  <a:pt x="68338" y="543717"/>
                </a:lnTo>
                <a:lnTo>
                  <a:pt x="41762" y="538344"/>
                </a:lnTo>
                <a:lnTo>
                  <a:pt x="20037" y="523702"/>
                </a:lnTo>
                <a:lnTo>
                  <a:pt x="5378" y="502001"/>
                </a:lnTo>
                <a:lnTo>
                  <a:pt x="0" y="475457"/>
                </a:lnTo>
                <a:lnTo>
                  <a:pt x="0" y="68259"/>
                </a:lnTo>
                <a:lnTo>
                  <a:pt x="5378" y="41715"/>
                </a:lnTo>
                <a:lnTo>
                  <a:pt x="20037" y="20015"/>
                </a:lnTo>
                <a:lnTo>
                  <a:pt x="41762" y="5372"/>
                </a:lnTo>
                <a:lnTo>
                  <a:pt x="68338" y="0"/>
                </a:lnTo>
                <a:lnTo>
                  <a:pt x="739917" y="0"/>
                </a:lnTo>
                <a:lnTo>
                  <a:pt x="766490" y="5372"/>
                </a:lnTo>
                <a:lnTo>
                  <a:pt x="782054" y="15864"/>
                </a:lnTo>
                <a:lnTo>
                  <a:pt x="68338" y="15864"/>
                </a:lnTo>
                <a:lnTo>
                  <a:pt x="47940" y="19987"/>
                </a:lnTo>
                <a:lnTo>
                  <a:pt x="31263" y="31227"/>
                </a:lnTo>
                <a:lnTo>
                  <a:pt x="20010" y="47883"/>
                </a:lnTo>
                <a:lnTo>
                  <a:pt x="15880" y="68259"/>
                </a:lnTo>
                <a:lnTo>
                  <a:pt x="15880" y="475457"/>
                </a:lnTo>
                <a:lnTo>
                  <a:pt x="20010" y="495833"/>
                </a:lnTo>
                <a:lnTo>
                  <a:pt x="31263" y="512490"/>
                </a:lnTo>
                <a:lnTo>
                  <a:pt x="47940" y="523729"/>
                </a:lnTo>
                <a:lnTo>
                  <a:pt x="68338" y="527853"/>
                </a:lnTo>
                <a:lnTo>
                  <a:pt x="782054" y="527853"/>
                </a:lnTo>
                <a:lnTo>
                  <a:pt x="766490" y="538344"/>
                </a:lnTo>
                <a:lnTo>
                  <a:pt x="739917" y="543717"/>
                </a:lnTo>
                <a:close/>
              </a:path>
              <a:path w="808354" h="544195">
                <a:moveTo>
                  <a:pt x="782054" y="527853"/>
                </a:moveTo>
                <a:lnTo>
                  <a:pt x="739917" y="527853"/>
                </a:lnTo>
                <a:lnTo>
                  <a:pt x="760315" y="523729"/>
                </a:lnTo>
                <a:lnTo>
                  <a:pt x="776989" y="512490"/>
                </a:lnTo>
                <a:lnTo>
                  <a:pt x="788240" y="495833"/>
                </a:lnTo>
                <a:lnTo>
                  <a:pt x="792368" y="475457"/>
                </a:lnTo>
                <a:lnTo>
                  <a:pt x="792368" y="68259"/>
                </a:lnTo>
                <a:lnTo>
                  <a:pt x="788240" y="47883"/>
                </a:lnTo>
                <a:lnTo>
                  <a:pt x="776989" y="31227"/>
                </a:lnTo>
                <a:lnTo>
                  <a:pt x="760315" y="19987"/>
                </a:lnTo>
                <a:lnTo>
                  <a:pt x="739917" y="15864"/>
                </a:lnTo>
                <a:lnTo>
                  <a:pt x="782054" y="15864"/>
                </a:lnTo>
                <a:lnTo>
                  <a:pt x="788212" y="20015"/>
                </a:lnTo>
                <a:lnTo>
                  <a:pt x="802870" y="41715"/>
                </a:lnTo>
                <a:lnTo>
                  <a:pt x="808249" y="68259"/>
                </a:lnTo>
                <a:lnTo>
                  <a:pt x="808249" y="475457"/>
                </a:lnTo>
                <a:lnTo>
                  <a:pt x="802870" y="502001"/>
                </a:lnTo>
                <a:lnTo>
                  <a:pt x="788212" y="523702"/>
                </a:lnTo>
                <a:lnTo>
                  <a:pt x="782054" y="527853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15702" y="5800244"/>
            <a:ext cx="792480" cy="404495"/>
          </a:xfrm>
          <a:custGeom>
            <a:avLst/>
            <a:gdLst/>
            <a:ahLst/>
            <a:cxnLst/>
            <a:rect l="l" t="t" r="r" b="b"/>
            <a:pathLst>
              <a:path w="792479" h="404495">
                <a:moveTo>
                  <a:pt x="792361" y="404137"/>
                </a:moveTo>
                <a:lnTo>
                  <a:pt x="0" y="404137"/>
                </a:lnTo>
                <a:lnTo>
                  <a:pt x="0" y="60329"/>
                </a:lnTo>
                <a:lnTo>
                  <a:pt x="4745" y="36846"/>
                </a:lnTo>
                <a:lnTo>
                  <a:pt x="17688" y="17670"/>
                </a:lnTo>
                <a:lnTo>
                  <a:pt x="36884" y="4740"/>
                </a:lnTo>
                <a:lnTo>
                  <a:pt x="60392" y="0"/>
                </a:lnTo>
                <a:lnTo>
                  <a:pt x="731969" y="0"/>
                </a:lnTo>
                <a:lnTo>
                  <a:pt x="755476" y="4740"/>
                </a:lnTo>
                <a:lnTo>
                  <a:pt x="774673" y="17670"/>
                </a:lnTo>
                <a:lnTo>
                  <a:pt x="787615" y="36846"/>
                </a:lnTo>
                <a:lnTo>
                  <a:pt x="792361" y="60329"/>
                </a:lnTo>
                <a:lnTo>
                  <a:pt x="792361" y="404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07766" y="5792313"/>
            <a:ext cx="808355" cy="420370"/>
          </a:xfrm>
          <a:custGeom>
            <a:avLst/>
            <a:gdLst/>
            <a:ahLst/>
            <a:cxnLst/>
            <a:rect l="l" t="t" r="r" b="b"/>
            <a:pathLst>
              <a:path w="808354" h="420370">
                <a:moveTo>
                  <a:pt x="804689" y="420001"/>
                </a:moveTo>
                <a:lnTo>
                  <a:pt x="3551" y="420001"/>
                </a:lnTo>
                <a:lnTo>
                  <a:pt x="0" y="416454"/>
                </a:lnTo>
                <a:lnTo>
                  <a:pt x="0" y="68259"/>
                </a:lnTo>
                <a:lnTo>
                  <a:pt x="5378" y="41715"/>
                </a:lnTo>
                <a:lnTo>
                  <a:pt x="20036" y="20015"/>
                </a:lnTo>
                <a:lnTo>
                  <a:pt x="41758" y="5372"/>
                </a:lnTo>
                <a:lnTo>
                  <a:pt x="68331" y="0"/>
                </a:lnTo>
                <a:lnTo>
                  <a:pt x="739902" y="0"/>
                </a:lnTo>
                <a:lnTo>
                  <a:pt x="766479" y="5372"/>
                </a:lnTo>
                <a:lnTo>
                  <a:pt x="782045" y="15864"/>
                </a:lnTo>
                <a:lnTo>
                  <a:pt x="68331" y="15864"/>
                </a:lnTo>
                <a:lnTo>
                  <a:pt x="47933" y="19987"/>
                </a:lnTo>
                <a:lnTo>
                  <a:pt x="31259" y="31227"/>
                </a:lnTo>
                <a:lnTo>
                  <a:pt x="20008" y="47883"/>
                </a:lnTo>
                <a:lnTo>
                  <a:pt x="15880" y="68259"/>
                </a:lnTo>
                <a:lnTo>
                  <a:pt x="15880" y="404137"/>
                </a:lnTo>
                <a:lnTo>
                  <a:pt x="808241" y="404137"/>
                </a:lnTo>
                <a:lnTo>
                  <a:pt x="808241" y="416454"/>
                </a:lnTo>
                <a:lnTo>
                  <a:pt x="804689" y="420001"/>
                </a:lnTo>
                <a:close/>
              </a:path>
              <a:path w="808354" h="420370">
                <a:moveTo>
                  <a:pt x="808241" y="404137"/>
                </a:moveTo>
                <a:lnTo>
                  <a:pt x="792360" y="404137"/>
                </a:lnTo>
                <a:lnTo>
                  <a:pt x="792360" y="68259"/>
                </a:lnTo>
                <a:lnTo>
                  <a:pt x="788231" y="47883"/>
                </a:lnTo>
                <a:lnTo>
                  <a:pt x="776977" y="31227"/>
                </a:lnTo>
                <a:lnTo>
                  <a:pt x="760301" y="19987"/>
                </a:lnTo>
                <a:lnTo>
                  <a:pt x="739902" y="15864"/>
                </a:lnTo>
                <a:lnTo>
                  <a:pt x="782045" y="15864"/>
                </a:lnTo>
                <a:lnTo>
                  <a:pt x="788204" y="20015"/>
                </a:lnTo>
                <a:lnTo>
                  <a:pt x="802862" y="41715"/>
                </a:lnTo>
                <a:lnTo>
                  <a:pt x="808241" y="68259"/>
                </a:lnTo>
                <a:lnTo>
                  <a:pt x="808241" y="404137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27528" y="6328099"/>
            <a:ext cx="168910" cy="94615"/>
          </a:xfrm>
          <a:custGeom>
            <a:avLst/>
            <a:gdLst/>
            <a:ahLst/>
            <a:cxnLst/>
            <a:rect l="l" t="t" r="r" b="b"/>
            <a:pathLst>
              <a:path w="168909" h="94614">
                <a:moveTo>
                  <a:pt x="0" y="0"/>
                </a:moveTo>
                <a:lnTo>
                  <a:pt x="168710" y="0"/>
                </a:lnTo>
                <a:lnTo>
                  <a:pt x="168710" y="94395"/>
                </a:lnTo>
                <a:lnTo>
                  <a:pt x="0" y="94395"/>
                </a:lnTo>
                <a:lnTo>
                  <a:pt x="0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19590" y="6320165"/>
            <a:ext cx="184785" cy="110489"/>
          </a:xfrm>
          <a:custGeom>
            <a:avLst/>
            <a:gdLst/>
            <a:ahLst/>
            <a:cxnLst/>
            <a:rect l="l" t="t" r="r" b="b"/>
            <a:pathLst>
              <a:path w="184784" h="110489">
                <a:moveTo>
                  <a:pt x="181040" y="110260"/>
                </a:moveTo>
                <a:lnTo>
                  <a:pt x="3551" y="110260"/>
                </a:lnTo>
                <a:lnTo>
                  <a:pt x="0" y="106712"/>
                </a:lnTo>
                <a:lnTo>
                  <a:pt x="0" y="3547"/>
                </a:lnTo>
                <a:lnTo>
                  <a:pt x="3551" y="0"/>
                </a:lnTo>
                <a:lnTo>
                  <a:pt x="181040" y="0"/>
                </a:lnTo>
                <a:lnTo>
                  <a:pt x="184591" y="3547"/>
                </a:lnTo>
                <a:lnTo>
                  <a:pt x="184591" y="15864"/>
                </a:lnTo>
                <a:lnTo>
                  <a:pt x="15880" y="15864"/>
                </a:lnTo>
                <a:lnTo>
                  <a:pt x="15880" y="94395"/>
                </a:lnTo>
                <a:lnTo>
                  <a:pt x="184591" y="94395"/>
                </a:lnTo>
                <a:lnTo>
                  <a:pt x="184591" y="106712"/>
                </a:lnTo>
                <a:lnTo>
                  <a:pt x="181040" y="110260"/>
                </a:lnTo>
                <a:close/>
              </a:path>
              <a:path w="184784" h="110489">
                <a:moveTo>
                  <a:pt x="184591" y="94395"/>
                </a:moveTo>
                <a:lnTo>
                  <a:pt x="168710" y="94395"/>
                </a:lnTo>
                <a:lnTo>
                  <a:pt x="168710" y="15864"/>
                </a:lnTo>
                <a:lnTo>
                  <a:pt x="184591" y="15864"/>
                </a:lnTo>
                <a:lnTo>
                  <a:pt x="184591" y="94395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035200" y="6422494"/>
            <a:ext cx="353695" cy="0"/>
          </a:xfrm>
          <a:custGeom>
            <a:avLst/>
            <a:gdLst/>
            <a:ahLst/>
            <a:cxnLst/>
            <a:rect l="l" t="t" r="r" b="b"/>
            <a:pathLst>
              <a:path w="353695">
                <a:moveTo>
                  <a:pt x="0" y="0"/>
                </a:moveTo>
                <a:lnTo>
                  <a:pt x="353364" y="0"/>
                </a:lnTo>
              </a:path>
            </a:pathLst>
          </a:custGeom>
          <a:ln w="1586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78151" y="6233516"/>
            <a:ext cx="67470" cy="67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253174" y="5914540"/>
            <a:ext cx="216268" cy="2160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059836" y="5963110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709" y="0"/>
                </a:lnTo>
              </a:path>
            </a:pathLst>
          </a:custGeom>
          <a:ln w="1586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059836" y="6082007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709" y="0"/>
                </a:lnTo>
              </a:path>
            </a:pathLst>
          </a:custGeom>
          <a:ln w="1586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62267" y="5936696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2877" y="0"/>
                </a:moveTo>
                <a:lnTo>
                  <a:pt x="52877" y="52825"/>
                </a:lnTo>
                <a:lnTo>
                  <a:pt x="0" y="52825"/>
                </a:lnTo>
                <a:lnTo>
                  <a:pt x="0" y="0"/>
                </a:lnTo>
                <a:lnTo>
                  <a:pt x="52877" y="0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954330" y="5928763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65206" y="68693"/>
                </a:moveTo>
                <a:lnTo>
                  <a:pt x="3551" y="68693"/>
                </a:lnTo>
                <a:lnTo>
                  <a:pt x="0" y="65146"/>
                </a:lnTo>
                <a:lnTo>
                  <a:pt x="0" y="3547"/>
                </a:lnTo>
                <a:lnTo>
                  <a:pt x="3551" y="0"/>
                </a:lnTo>
                <a:lnTo>
                  <a:pt x="65206" y="0"/>
                </a:lnTo>
                <a:lnTo>
                  <a:pt x="68757" y="3547"/>
                </a:lnTo>
                <a:lnTo>
                  <a:pt x="68757" y="15864"/>
                </a:lnTo>
                <a:lnTo>
                  <a:pt x="15880" y="15864"/>
                </a:lnTo>
                <a:lnTo>
                  <a:pt x="15880" y="52829"/>
                </a:lnTo>
                <a:lnTo>
                  <a:pt x="68757" y="52829"/>
                </a:lnTo>
                <a:lnTo>
                  <a:pt x="68757" y="65146"/>
                </a:lnTo>
                <a:lnTo>
                  <a:pt x="65206" y="68693"/>
                </a:lnTo>
                <a:close/>
              </a:path>
              <a:path w="69215" h="69214">
                <a:moveTo>
                  <a:pt x="68757" y="52829"/>
                </a:moveTo>
                <a:lnTo>
                  <a:pt x="52876" y="52829"/>
                </a:lnTo>
                <a:lnTo>
                  <a:pt x="52876" y="15864"/>
                </a:lnTo>
                <a:lnTo>
                  <a:pt x="68757" y="15864"/>
                </a:lnTo>
                <a:lnTo>
                  <a:pt x="68757" y="52829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962267" y="6055600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2877" y="0"/>
                </a:moveTo>
                <a:lnTo>
                  <a:pt x="52877" y="52822"/>
                </a:lnTo>
                <a:lnTo>
                  <a:pt x="0" y="52822"/>
                </a:lnTo>
                <a:lnTo>
                  <a:pt x="0" y="0"/>
                </a:lnTo>
                <a:lnTo>
                  <a:pt x="52877" y="0"/>
                </a:lnTo>
                <a:close/>
              </a:path>
            </a:pathLst>
          </a:custGeom>
          <a:solidFill>
            <a:srgbClr val="042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954330" y="6047668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65206" y="68686"/>
                </a:moveTo>
                <a:lnTo>
                  <a:pt x="3551" y="68686"/>
                </a:lnTo>
                <a:lnTo>
                  <a:pt x="0" y="65138"/>
                </a:lnTo>
                <a:lnTo>
                  <a:pt x="0" y="3547"/>
                </a:lnTo>
                <a:lnTo>
                  <a:pt x="3551" y="0"/>
                </a:lnTo>
                <a:lnTo>
                  <a:pt x="65206" y="0"/>
                </a:lnTo>
                <a:lnTo>
                  <a:pt x="68757" y="3547"/>
                </a:lnTo>
                <a:lnTo>
                  <a:pt x="68757" y="15864"/>
                </a:lnTo>
                <a:lnTo>
                  <a:pt x="15880" y="15864"/>
                </a:lnTo>
                <a:lnTo>
                  <a:pt x="15880" y="52821"/>
                </a:lnTo>
                <a:lnTo>
                  <a:pt x="68757" y="52821"/>
                </a:lnTo>
                <a:lnTo>
                  <a:pt x="68757" y="65138"/>
                </a:lnTo>
                <a:lnTo>
                  <a:pt x="65206" y="68686"/>
                </a:lnTo>
                <a:close/>
              </a:path>
              <a:path w="69215" h="69214">
                <a:moveTo>
                  <a:pt x="68757" y="52821"/>
                </a:moveTo>
                <a:lnTo>
                  <a:pt x="52876" y="52821"/>
                </a:lnTo>
                <a:lnTo>
                  <a:pt x="52876" y="15864"/>
                </a:lnTo>
                <a:lnTo>
                  <a:pt x="68757" y="15864"/>
                </a:lnTo>
                <a:lnTo>
                  <a:pt x="68757" y="52821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14768" y="7701760"/>
            <a:ext cx="722630" cy="706755"/>
          </a:xfrm>
          <a:custGeom>
            <a:avLst/>
            <a:gdLst/>
            <a:ahLst/>
            <a:cxnLst/>
            <a:rect l="l" t="t" r="r" b="b"/>
            <a:pathLst>
              <a:path w="722630" h="706754">
                <a:moveTo>
                  <a:pt x="143177" y="706413"/>
                </a:moveTo>
                <a:lnTo>
                  <a:pt x="118306" y="701441"/>
                </a:lnTo>
                <a:lnTo>
                  <a:pt x="98017" y="687886"/>
                </a:lnTo>
                <a:lnTo>
                  <a:pt x="84348" y="667797"/>
                </a:lnTo>
                <a:lnTo>
                  <a:pt x="79338" y="643221"/>
                </a:lnTo>
                <a:lnTo>
                  <a:pt x="80841" y="629663"/>
                </a:lnTo>
                <a:lnTo>
                  <a:pt x="85138" y="617074"/>
                </a:lnTo>
                <a:lnTo>
                  <a:pt x="91911" y="605792"/>
                </a:lnTo>
                <a:lnTo>
                  <a:pt x="100840" y="596158"/>
                </a:lnTo>
                <a:lnTo>
                  <a:pt x="79019" y="589215"/>
                </a:lnTo>
                <a:lnTo>
                  <a:pt x="61420" y="575382"/>
                </a:lnTo>
                <a:lnTo>
                  <a:pt x="49669" y="556264"/>
                </a:lnTo>
                <a:lnTo>
                  <a:pt x="45391" y="533470"/>
                </a:lnTo>
                <a:lnTo>
                  <a:pt x="47021" y="519218"/>
                </a:lnTo>
                <a:lnTo>
                  <a:pt x="51667" y="506103"/>
                </a:lnTo>
                <a:lnTo>
                  <a:pt x="58964" y="494486"/>
                </a:lnTo>
                <a:lnTo>
                  <a:pt x="68544" y="484732"/>
                </a:lnTo>
                <a:lnTo>
                  <a:pt x="50103" y="476969"/>
                </a:lnTo>
                <a:lnTo>
                  <a:pt x="35048" y="464503"/>
                </a:lnTo>
                <a:lnTo>
                  <a:pt x="24496" y="448303"/>
                </a:lnTo>
                <a:lnTo>
                  <a:pt x="19563" y="429341"/>
                </a:lnTo>
                <a:lnTo>
                  <a:pt x="19757" y="416074"/>
                </a:lnTo>
                <a:lnTo>
                  <a:pt x="36024" y="381018"/>
                </a:lnTo>
                <a:lnTo>
                  <a:pt x="43625" y="374026"/>
                </a:lnTo>
                <a:lnTo>
                  <a:pt x="36082" y="371034"/>
                </a:lnTo>
                <a:lnTo>
                  <a:pt x="3072" y="334267"/>
                </a:lnTo>
                <a:lnTo>
                  <a:pt x="0" y="308320"/>
                </a:lnTo>
                <a:lnTo>
                  <a:pt x="6716" y="285708"/>
                </a:lnTo>
                <a:lnTo>
                  <a:pt x="21307" y="267434"/>
                </a:lnTo>
                <a:lnTo>
                  <a:pt x="41799" y="255213"/>
                </a:lnTo>
                <a:lnTo>
                  <a:pt x="66222" y="250759"/>
                </a:lnTo>
                <a:lnTo>
                  <a:pt x="298633" y="250759"/>
                </a:lnTo>
                <a:lnTo>
                  <a:pt x="303134" y="246286"/>
                </a:lnTo>
                <a:lnTo>
                  <a:pt x="303134" y="140943"/>
                </a:lnTo>
                <a:lnTo>
                  <a:pt x="310378" y="96442"/>
                </a:lnTo>
                <a:lnTo>
                  <a:pt x="330539" y="57758"/>
                </a:lnTo>
                <a:lnTo>
                  <a:pt x="361264" y="27230"/>
                </a:lnTo>
                <a:lnTo>
                  <a:pt x="400196" y="7197"/>
                </a:lnTo>
                <a:lnTo>
                  <a:pt x="444983" y="0"/>
                </a:lnTo>
                <a:lnTo>
                  <a:pt x="449607" y="0"/>
                </a:lnTo>
                <a:lnTo>
                  <a:pt x="453356" y="3725"/>
                </a:lnTo>
                <a:lnTo>
                  <a:pt x="453356" y="16916"/>
                </a:lnTo>
                <a:lnTo>
                  <a:pt x="436610" y="16916"/>
                </a:lnTo>
                <a:lnTo>
                  <a:pt x="390909" y="28861"/>
                </a:lnTo>
                <a:lnTo>
                  <a:pt x="353835" y="55884"/>
                </a:lnTo>
                <a:lnTo>
                  <a:pt x="328966" y="94430"/>
                </a:lnTo>
                <a:lnTo>
                  <a:pt x="319881" y="140943"/>
                </a:lnTo>
                <a:lnTo>
                  <a:pt x="319881" y="240786"/>
                </a:lnTo>
                <a:lnTo>
                  <a:pt x="317773" y="251134"/>
                </a:lnTo>
                <a:lnTo>
                  <a:pt x="312027" y="259595"/>
                </a:lnTo>
                <a:lnTo>
                  <a:pt x="303512" y="265304"/>
                </a:lnTo>
                <a:lnTo>
                  <a:pt x="293097" y="267399"/>
                </a:lnTo>
                <a:lnTo>
                  <a:pt x="66222" y="267399"/>
                </a:lnTo>
                <a:lnTo>
                  <a:pt x="47933" y="270677"/>
                </a:lnTo>
                <a:lnTo>
                  <a:pt x="32596" y="279671"/>
                </a:lnTo>
                <a:lnTo>
                  <a:pt x="21686" y="293120"/>
                </a:lnTo>
                <a:lnTo>
                  <a:pt x="16681" y="309762"/>
                </a:lnTo>
                <a:lnTo>
                  <a:pt x="16825" y="319556"/>
                </a:lnTo>
                <a:lnTo>
                  <a:pt x="44494" y="356566"/>
                </a:lnTo>
                <a:lnTo>
                  <a:pt x="63356" y="360519"/>
                </a:lnTo>
                <a:lnTo>
                  <a:pt x="87540" y="360519"/>
                </a:lnTo>
                <a:lnTo>
                  <a:pt x="91289" y="364244"/>
                </a:lnTo>
                <a:lnTo>
                  <a:pt x="91289" y="373433"/>
                </a:lnTo>
                <a:lnTo>
                  <a:pt x="87540" y="377158"/>
                </a:lnTo>
                <a:lnTo>
                  <a:pt x="82916" y="377158"/>
                </a:lnTo>
                <a:lnTo>
                  <a:pt x="73236" y="378168"/>
                </a:lnTo>
                <a:lnTo>
                  <a:pt x="38507" y="408760"/>
                </a:lnTo>
                <a:lnTo>
                  <a:pt x="36245" y="427903"/>
                </a:lnTo>
                <a:lnTo>
                  <a:pt x="41249" y="444545"/>
                </a:lnTo>
                <a:lnTo>
                  <a:pt x="52157" y="457995"/>
                </a:lnTo>
                <a:lnTo>
                  <a:pt x="67493" y="466991"/>
                </a:lnTo>
                <a:lnTo>
                  <a:pt x="85782" y="470270"/>
                </a:lnTo>
                <a:lnTo>
                  <a:pt x="113621" y="470270"/>
                </a:lnTo>
                <a:lnTo>
                  <a:pt x="117370" y="473995"/>
                </a:lnTo>
                <a:lnTo>
                  <a:pt x="117370" y="483184"/>
                </a:lnTo>
                <a:lnTo>
                  <a:pt x="113621" y="486910"/>
                </a:lnTo>
                <a:lnTo>
                  <a:pt x="108997" y="486910"/>
                </a:lnTo>
                <a:lnTo>
                  <a:pt x="90774" y="490574"/>
                </a:lnTo>
                <a:lnTo>
                  <a:pt x="75877" y="500562"/>
                </a:lnTo>
                <a:lnTo>
                  <a:pt x="65826" y="515363"/>
                </a:lnTo>
                <a:lnTo>
                  <a:pt x="62138" y="533470"/>
                </a:lnTo>
                <a:lnTo>
                  <a:pt x="65826" y="551574"/>
                </a:lnTo>
                <a:lnTo>
                  <a:pt x="75877" y="566374"/>
                </a:lnTo>
                <a:lnTo>
                  <a:pt x="90774" y="576361"/>
                </a:lnTo>
                <a:lnTo>
                  <a:pt x="108997" y="580025"/>
                </a:lnTo>
                <a:lnTo>
                  <a:pt x="143586" y="580481"/>
                </a:lnTo>
                <a:lnTo>
                  <a:pt x="147229" y="584039"/>
                </a:lnTo>
                <a:lnTo>
                  <a:pt x="147491" y="592952"/>
                </a:lnTo>
                <a:lnTo>
                  <a:pt x="144064" y="596718"/>
                </a:lnTo>
                <a:lnTo>
                  <a:pt x="139591" y="597039"/>
                </a:lnTo>
                <a:lnTo>
                  <a:pt x="122501" y="601594"/>
                </a:lnTo>
                <a:lnTo>
                  <a:pt x="108690" y="611727"/>
                </a:lnTo>
                <a:lnTo>
                  <a:pt x="99452" y="626061"/>
                </a:lnTo>
                <a:lnTo>
                  <a:pt x="96085" y="643221"/>
                </a:lnTo>
                <a:lnTo>
                  <a:pt x="99773" y="661325"/>
                </a:lnTo>
                <a:lnTo>
                  <a:pt x="109824" y="676126"/>
                </a:lnTo>
                <a:lnTo>
                  <a:pt x="124719" y="686113"/>
                </a:lnTo>
                <a:lnTo>
                  <a:pt x="142940" y="689777"/>
                </a:lnTo>
                <a:lnTo>
                  <a:pt x="711203" y="689777"/>
                </a:lnTo>
                <a:lnTo>
                  <a:pt x="708790" y="692690"/>
                </a:lnTo>
                <a:lnTo>
                  <a:pt x="701609" y="698549"/>
                </a:lnTo>
                <a:lnTo>
                  <a:pt x="693536" y="702838"/>
                </a:lnTo>
                <a:lnTo>
                  <a:pt x="684773" y="705472"/>
                </a:lnTo>
                <a:lnTo>
                  <a:pt x="682189" y="705722"/>
                </a:lnTo>
                <a:lnTo>
                  <a:pt x="159903" y="705722"/>
                </a:lnTo>
                <a:lnTo>
                  <a:pt x="156616" y="706011"/>
                </a:lnTo>
                <a:lnTo>
                  <a:pt x="143177" y="706413"/>
                </a:lnTo>
                <a:close/>
              </a:path>
              <a:path w="722630" h="706754">
                <a:moveTo>
                  <a:pt x="711243" y="689728"/>
                </a:moveTo>
                <a:lnTo>
                  <a:pt x="683621" y="689728"/>
                </a:lnTo>
                <a:lnTo>
                  <a:pt x="691229" y="686600"/>
                </a:lnTo>
                <a:lnTo>
                  <a:pt x="702694" y="675225"/>
                </a:lnTo>
                <a:lnTo>
                  <a:pt x="705792" y="667797"/>
                </a:lnTo>
                <a:lnTo>
                  <a:pt x="705854" y="297538"/>
                </a:lnTo>
                <a:lnTo>
                  <a:pt x="703467" y="285818"/>
                </a:lnTo>
                <a:lnTo>
                  <a:pt x="696960" y="276236"/>
                </a:lnTo>
                <a:lnTo>
                  <a:pt x="687317" y="269771"/>
                </a:lnTo>
                <a:lnTo>
                  <a:pt x="675521" y="267399"/>
                </a:lnTo>
                <a:lnTo>
                  <a:pt x="513332" y="267399"/>
                </a:lnTo>
                <a:lnTo>
                  <a:pt x="483497" y="261399"/>
                </a:lnTo>
                <a:lnTo>
                  <a:pt x="459106" y="245046"/>
                </a:lnTo>
                <a:lnTo>
                  <a:pt x="442648" y="220811"/>
                </a:lnTo>
                <a:lnTo>
                  <a:pt x="436610" y="191167"/>
                </a:lnTo>
                <a:lnTo>
                  <a:pt x="436610" y="16916"/>
                </a:lnTo>
                <a:lnTo>
                  <a:pt x="453356" y="16916"/>
                </a:lnTo>
                <a:lnTo>
                  <a:pt x="453356" y="191167"/>
                </a:lnTo>
                <a:lnTo>
                  <a:pt x="458077" y="214341"/>
                </a:lnTo>
                <a:lnTo>
                  <a:pt x="470942" y="233286"/>
                </a:lnTo>
                <a:lnTo>
                  <a:pt x="490008" y="246069"/>
                </a:lnTo>
                <a:lnTo>
                  <a:pt x="513332" y="250759"/>
                </a:lnTo>
                <a:lnTo>
                  <a:pt x="675521" y="250759"/>
                </a:lnTo>
                <a:lnTo>
                  <a:pt x="693829" y="254441"/>
                </a:lnTo>
                <a:lnTo>
                  <a:pt x="708795" y="264476"/>
                </a:lnTo>
                <a:lnTo>
                  <a:pt x="718895" y="279348"/>
                </a:lnTo>
                <a:lnTo>
                  <a:pt x="722601" y="297538"/>
                </a:lnTo>
                <a:lnTo>
                  <a:pt x="722601" y="659589"/>
                </a:lnTo>
                <a:lnTo>
                  <a:pt x="721695" y="668795"/>
                </a:lnTo>
                <a:lnTo>
                  <a:pt x="719035" y="677516"/>
                </a:lnTo>
                <a:lnTo>
                  <a:pt x="714705" y="685549"/>
                </a:lnTo>
                <a:lnTo>
                  <a:pt x="711243" y="689728"/>
                </a:lnTo>
                <a:close/>
              </a:path>
              <a:path w="722630" h="706754">
                <a:moveTo>
                  <a:pt x="711203" y="689777"/>
                </a:moveTo>
                <a:lnTo>
                  <a:pt x="142940" y="689777"/>
                </a:lnTo>
                <a:lnTo>
                  <a:pt x="157091" y="689302"/>
                </a:lnTo>
                <a:lnTo>
                  <a:pt x="158771" y="689111"/>
                </a:lnTo>
                <a:lnTo>
                  <a:pt x="159176" y="689082"/>
                </a:lnTo>
                <a:lnTo>
                  <a:pt x="711243" y="689728"/>
                </a:lnTo>
                <a:close/>
              </a:path>
              <a:path w="722630" h="706754">
                <a:moveTo>
                  <a:pt x="675525" y="706368"/>
                </a:moveTo>
                <a:lnTo>
                  <a:pt x="159903" y="705722"/>
                </a:lnTo>
                <a:lnTo>
                  <a:pt x="682189" y="705722"/>
                </a:lnTo>
                <a:lnTo>
                  <a:pt x="675525" y="706368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89311" y="8070598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5618" y="0"/>
                </a:lnTo>
              </a:path>
            </a:pathLst>
          </a:custGeom>
          <a:ln w="16639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15392" y="8180350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495" y="0"/>
                </a:lnTo>
              </a:path>
            </a:pathLst>
          </a:custGeom>
          <a:ln w="16639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43006" y="8281782"/>
            <a:ext cx="65405" cy="17145"/>
          </a:xfrm>
          <a:custGeom>
            <a:avLst/>
            <a:gdLst/>
            <a:ahLst/>
            <a:cxnLst/>
            <a:rect l="l" t="t" r="r" b="b"/>
            <a:pathLst>
              <a:path w="65405" h="17145">
                <a:moveTo>
                  <a:pt x="61132" y="16639"/>
                </a:moveTo>
                <a:lnTo>
                  <a:pt x="3749" y="16639"/>
                </a:lnTo>
                <a:lnTo>
                  <a:pt x="0" y="12914"/>
                </a:lnTo>
                <a:lnTo>
                  <a:pt x="0" y="3725"/>
                </a:lnTo>
                <a:lnTo>
                  <a:pt x="3749" y="0"/>
                </a:lnTo>
                <a:lnTo>
                  <a:pt x="61132" y="0"/>
                </a:lnTo>
                <a:lnTo>
                  <a:pt x="64881" y="3725"/>
                </a:lnTo>
                <a:lnTo>
                  <a:pt x="64881" y="12914"/>
                </a:lnTo>
                <a:lnTo>
                  <a:pt x="61132" y="16639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43851" y="7924255"/>
            <a:ext cx="170815" cy="512445"/>
          </a:xfrm>
          <a:custGeom>
            <a:avLst/>
            <a:gdLst/>
            <a:ahLst/>
            <a:cxnLst/>
            <a:rect l="l" t="t" r="r" b="b"/>
            <a:pathLst>
              <a:path w="170814" h="512445">
                <a:moveTo>
                  <a:pt x="139919" y="512188"/>
                </a:moveTo>
                <a:lnTo>
                  <a:pt x="30372" y="512188"/>
                </a:lnTo>
                <a:lnTo>
                  <a:pt x="18550" y="509816"/>
                </a:lnTo>
                <a:lnTo>
                  <a:pt x="8896" y="503348"/>
                </a:lnTo>
                <a:lnTo>
                  <a:pt x="2386" y="493756"/>
                </a:lnTo>
                <a:lnTo>
                  <a:pt x="0" y="482009"/>
                </a:lnTo>
                <a:lnTo>
                  <a:pt x="0" y="30178"/>
                </a:lnTo>
                <a:lnTo>
                  <a:pt x="2386" y="18431"/>
                </a:lnTo>
                <a:lnTo>
                  <a:pt x="8896" y="8839"/>
                </a:lnTo>
                <a:lnTo>
                  <a:pt x="18550" y="2371"/>
                </a:lnTo>
                <a:lnTo>
                  <a:pt x="30372" y="0"/>
                </a:lnTo>
                <a:lnTo>
                  <a:pt x="139919" y="0"/>
                </a:lnTo>
                <a:lnTo>
                  <a:pt x="151742" y="2371"/>
                </a:lnTo>
                <a:lnTo>
                  <a:pt x="161396" y="8839"/>
                </a:lnTo>
                <a:lnTo>
                  <a:pt x="167905" y="18431"/>
                </a:lnTo>
                <a:lnTo>
                  <a:pt x="170292" y="30178"/>
                </a:lnTo>
                <a:lnTo>
                  <a:pt x="170292" y="482009"/>
                </a:lnTo>
                <a:lnTo>
                  <a:pt x="167905" y="493756"/>
                </a:lnTo>
                <a:lnTo>
                  <a:pt x="161396" y="503348"/>
                </a:lnTo>
                <a:lnTo>
                  <a:pt x="151742" y="509816"/>
                </a:lnTo>
                <a:lnTo>
                  <a:pt x="139919" y="512188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35478" y="7915936"/>
            <a:ext cx="187325" cy="528955"/>
          </a:xfrm>
          <a:custGeom>
            <a:avLst/>
            <a:gdLst/>
            <a:ahLst/>
            <a:cxnLst/>
            <a:rect l="l" t="t" r="r" b="b"/>
            <a:pathLst>
              <a:path w="187325" h="528954">
                <a:moveTo>
                  <a:pt x="148292" y="528826"/>
                </a:moveTo>
                <a:lnTo>
                  <a:pt x="38747" y="528826"/>
                </a:lnTo>
                <a:lnTo>
                  <a:pt x="23678" y="525796"/>
                </a:lnTo>
                <a:lnTo>
                  <a:pt x="11361" y="517538"/>
                </a:lnTo>
                <a:lnTo>
                  <a:pt x="3049" y="505299"/>
                </a:lnTo>
                <a:lnTo>
                  <a:pt x="0" y="490326"/>
                </a:lnTo>
                <a:lnTo>
                  <a:pt x="0" y="38495"/>
                </a:lnTo>
                <a:lnTo>
                  <a:pt x="3049" y="23526"/>
                </a:lnTo>
                <a:lnTo>
                  <a:pt x="11361" y="11288"/>
                </a:lnTo>
                <a:lnTo>
                  <a:pt x="23678" y="3030"/>
                </a:lnTo>
                <a:lnTo>
                  <a:pt x="38747" y="0"/>
                </a:lnTo>
                <a:lnTo>
                  <a:pt x="148292" y="0"/>
                </a:lnTo>
                <a:lnTo>
                  <a:pt x="163360" y="3030"/>
                </a:lnTo>
                <a:lnTo>
                  <a:pt x="175678" y="11288"/>
                </a:lnTo>
                <a:lnTo>
                  <a:pt x="179313" y="16639"/>
                </a:lnTo>
                <a:lnTo>
                  <a:pt x="38747" y="16639"/>
                </a:lnTo>
                <a:lnTo>
                  <a:pt x="30192" y="18359"/>
                </a:lnTo>
                <a:lnTo>
                  <a:pt x="23198" y="23047"/>
                </a:lnTo>
                <a:lnTo>
                  <a:pt x="18478" y="29995"/>
                </a:lnTo>
                <a:lnTo>
                  <a:pt x="16746" y="38495"/>
                </a:lnTo>
                <a:lnTo>
                  <a:pt x="16746" y="490326"/>
                </a:lnTo>
                <a:lnTo>
                  <a:pt x="18478" y="498827"/>
                </a:lnTo>
                <a:lnTo>
                  <a:pt x="23198" y="505776"/>
                </a:lnTo>
                <a:lnTo>
                  <a:pt x="30192" y="510466"/>
                </a:lnTo>
                <a:lnTo>
                  <a:pt x="38747" y="512186"/>
                </a:lnTo>
                <a:lnTo>
                  <a:pt x="179312" y="512186"/>
                </a:lnTo>
                <a:lnTo>
                  <a:pt x="175678" y="517538"/>
                </a:lnTo>
                <a:lnTo>
                  <a:pt x="163360" y="525796"/>
                </a:lnTo>
                <a:lnTo>
                  <a:pt x="148292" y="528826"/>
                </a:lnTo>
                <a:close/>
              </a:path>
              <a:path w="187325" h="528954">
                <a:moveTo>
                  <a:pt x="179312" y="512186"/>
                </a:moveTo>
                <a:lnTo>
                  <a:pt x="148292" y="512186"/>
                </a:lnTo>
                <a:lnTo>
                  <a:pt x="156847" y="510466"/>
                </a:lnTo>
                <a:lnTo>
                  <a:pt x="163841" y="505776"/>
                </a:lnTo>
                <a:lnTo>
                  <a:pt x="168561" y="498827"/>
                </a:lnTo>
                <a:lnTo>
                  <a:pt x="170292" y="490326"/>
                </a:lnTo>
                <a:lnTo>
                  <a:pt x="170293" y="38495"/>
                </a:lnTo>
                <a:lnTo>
                  <a:pt x="168561" y="29995"/>
                </a:lnTo>
                <a:lnTo>
                  <a:pt x="163841" y="23047"/>
                </a:lnTo>
                <a:lnTo>
                  <a:pt x="156847" y="18359"/>
                </a:lnTo>
                <a:lnTo>
                  <a:pt x="148292" y="16639"/>
                </a:lnTo>
                <a:lnTo>
                  <a:pt x="179313" y="16639"/>
                </a:lnTo>
                <a:lnTo>
                  <a:pt x="183990" y="23526"/>
                </a:lnTo>
                <a:lnTo>
                  <a:pt x="187039" y="38495"/>
                </a:lnTo>
                <a:lnTo>
                  <a:pt x="187039" y="490326"/>
                </a:lnTo>
                <a:lnTo>
                  <a:pt x="183990" y="505299"/>
                </a:lnTo>
                <a:lnTo>
                  <a:pt x="179312" y="512186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13746" y="4069308"/>
            <a:ext cx="808355" cy="544195"/>
          </a:xfrm>
          <a:custGeom>
            <a:avLst/>
            <a:gdLst/>
            <a:ahLst/>
            <a:cxnLst/>
            <a:rect l="l" t="t" r="r" b="b"/>
            <a:pathLst>
              <a:path w="808355" h="544195">
                <a:moveTo>
                  <a:pt x="739917" y="543717"/>
                </a:moveTo>
                <a:lnTo>
                  <a:pt x="68338" y="543717"/>
                </a:lnTo>
                <a:lnTo>
                  <a:pt x="41762" y="538344"/>
                </a:lnTo>
                <a:lnTo>
                  <a:pt x="20037" y="523702"/>
                </a:lnTo>
                <a:lnTo>
                  <a:pt x="5378" y="502001"/>
                </a:lnTo>
                <a:lnTo>
                  <a:pt x="0" y="475457"/>
                </a:lnTo>
                <a:lnTo>
                  <a:pt x="0" y="68259"/>
                </a:lnTo>
                <a:lnTo>
                  <a:pt x="5378" y="41715"/>
                </a:lnTo>
                <a:lnTo>
                  <a:pt x="20037" y="20015"/>
                </a:lnTo>
                <a:lnTo>
                  <a:pt x="41762" y="5372"/>
                </a:lnTo>
                <a:lnTo>
                  <a:pt x="68338" y="0"/>
                </a:lnTo>
                <a:lnTo>
                  <a:pt x="739917" y="0"/>
                </a:lnTo>
                <a:lnTo>
                  <a:pt x="766490" y="5372"/>
                </a:lnTo>
                <a:lnTo>
                  <a:pt x="782054" y="15864"/>
                </a:lnTo>
                <a:lnTo>
                  <a:pt x="68338" y="15864"/>
                </a:lnTo>
                <a:lnTo>
                  <a:pt x="47940" y="19987"/>
                </a:lnTo>
                <a:lnTo>
                  <a:pt x="31263" y="31227"/>
                </a:lnTo>
                <a:lnTo>
                  <a:pt x="20010" y="47883"/>
                </a:lnTo>
                <a:lnTo>
                  <a:pt x="15880" y="68259"/>
                </a:lnTo>
                <a:lnTo>
                  <a:pt x="15880" y="475457"/>
                </a:lnTo>
                <a:lnTo>
                  <a:pt x="20010" y="495833"/>
                </a:lnTo>
                <a:lnTo>
                  <a:pt x="31263" y="512490"/>
                </a:lnTo>
                <a:lnTo>
                  <a:pt x="47940" y="523729"/>
                </a:lnTo>
                <a:lnTo>
                  <a:pt x="68338" y="527853"/>
                </a:lnTo>
                <a:lnTo>
                  <a:pt x="782054" y="527853"/>
                </a:lnTo>
                <a:lnTo>
                  <a:pt x="766490" y="538344"/>
                </a:lnTo>
                <a:lnTo>
                  <a:pt x="739917" y="543717"/>
                </a:lnTo>
                <a:close/>
              </a:path>
              <a:path w="808355" h="544195">
                <a:moveTo>
                  <a:pt x="782054" y="527853"/>
                </a:moveTo>
                <a:lnTo>
                  <a:pt x="739917" y="527853"/>
                </a:lnTo>
                <a:lnTo>
                  <a:pt x="760315" y="523729"/>
                </a:lnTo>
                <a:lnTo>
                  <a:pt x="776989" y="512490"/>
                </a:lnTo>
                <a:lnTo>
                  <a:pt x="788240" y="495833"/>
                </a:lnTo>
                <a:lnTo>
                  <a:pt x="792368" y="475457"/>
                </a:lnTo>
                <a:lnTo>
                  <a:pt x="792368" y="68259"/>
                </a:lnTo>
                <a:lnTo>
                  <a:pt x="788240" y="47883"/>
                </a:lnTo>
                <a:lnTo>
                  <a:pt x="776989" y="31227"/>
                </a:lnTo>
                <a:lnTo>
                  <a:pt x="760315" y="19987"/>
                </a:lnTo>
                <a:lnTo>
                  <a:pt x="739917" y="15864"/>
                </a:lnTo>
                <a:lnTo>
                  <a:pt x="782054" y="15864"/>
                </a:lnTo>
                <a:lnTo>
                  <a:pt x="788212" y="20015"/>
                </a:lnTo>
                <a:lnTo>
                  <a:pt x="802870" y="41715"/>
                </a:lnTo>
                <a:lnTo>
                  <a:pt x="808249" y="68259"/>
                </a:lnTo>
                <a:lnTo>
                  <a:pt x="808249" y="475457"/>
                </a:lnTo>
                <a:lnTo>
                  <a:pt x="802870" y="502001"/>
                </a:lnTo>
                <a:lnTo>
                  <a:pt x="788212" y="523702"/>
                </a:lnTo>
                <a:lnTo>
                  <a:pt x="782054" y="527853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21691" y="4077240"/>
            <a:ext cx="792480" cy="404495"/>
          </a:xfrm>
          <a:custGeom>
            <a:avLst/>
            <a:gdLst/>
            <a:ahLst/>
            <a:cxnLst/>
            <a:rect l="l" t="t" r="r" b="b"/>
            <a:pathLst>
              <a:path w="792480" h="404495">
                <a:moveTo>
                  <a:pt x="792361" y="404137"/>
                </a:moveTo>
                <a:lnTo>
                  <a:pt x="0" y="404137"/>
                </a:lnTo>
                <a:lnTo>
                  <a:pt x="0" y="60329"/>
                </a:lnTo>
                <a:lnTo>
                  <a:pt x="4745" y="36846"/>
                </a:lnTo>
                <a:lnTo>
                  <a:pt x="17688" y="17670"/>
                </a:lnTo>
                <a:lnTo>
                  <a:pt x="36884" y="4740"/>
                </a:lnTo>
                <a:lnTo>
                  <a:pt x="60392" y="0"/>
                </a:lnTo>
                <a:lnTo>
                  <a:pt x="731969" y="0"/>
                </a:lnTo>
                <a:lnTo>
                  <a:pt x="755476" y="4740"/>
                </a:lnTo>
                <a:lnTo>
                  <a:pt x="774673" y="17670"/>
                </a:lnTo>
                <a:lnTo>
                  <a:pt x="787615" y="36846"/>
                </a:lnTo>
                <a:lnTo>
                  <a:pt x="792361" y="60329"/>
                </a:lnTo>
                <a:lnTo>
                  <a:pt x="792361" y="404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13754" y="4069308"/>
            <a:ext cx="808355" cy="420370"/>
          </a:xfrm>
          <a:custGeom>
            <a:avLst/>
            <a:gdLst/>
            <a:ahLst/>
            <a:cxnLst/>
            <a:rect l="l" t="t" r="r" b="b"/>
            <a:pathLst>
              <a:path w="808355" h="420370">
                <a:moveTo>
                  <a:pt x="804689" y="420001"/>
                </a:moveTo>
                <a:lnTo>
                  <a:pt x="3551" y="420001"/>
                </a:lnTo>
                <a:lnTo>
                  <a:pt x="0" y="416454"/>
                </a:lnTo>
                <a:lnTo>
                  <a:pt x="0" y="68259"/>
                </a:lnTo>
                <a:lnTo>
                  <a:pt x="5378" y="41715"/>
                </a:lnTo>
                <a:lnTo>
                  <a:pt x="20036" y="20015"/>
                </a:lnTo>
                <a:lnTo>
                  <a:pt x="41758" y="5372"/>
                </a:lnTo>
                <a:lnTo>
                  <a:pt x="68331" y="0"/>
                </a:lnTo>
                <a:lnTo>
                  <a:pt x="739902" y="0"/>
                </a:lnTo>
                <a:lnTo>
                  <a:pt x="766479" y="5372"/>
                </a:lnTo>
                <a:lnTo>
                  <a:pt x="782045" y="15864"/>
                </a:lnTo>
                <a:lnTo>
                  <a:pt x="68331" y="15864"/>
                </a:lnTo>
                <a:lnTo>
                  <a:pt x="47933" y="19987"/>
                </a:lnTo>
                <a:lnTo>
                  <a:pt x="31259" y="31227"/>
                </a:lnTo>
                <a:lnTo>
                  <a:pt x="20008" y="47883"/>
                </a:lnTo>
                <a:lnTo>
                  <a:pt x="15880" y="68259"/>
                </a:lnTo>
                <a:lnTo>
                  <a:pt x="15880" y="404137"/>
                </a:lnTo>
                <a:lnTo>
                  <a:pt x="808241" y="404137"/>
                </a:lnTo>
                <a:lnTo>
                  <a:pt x="808241" y="416454"/>
                </a:lnTo>
                <a:lnTo>
                  <a:pt x="804689" y="420001"/>
                </a:lnTo>
                <a:close/>
              </a:path>
              <a:path w="808355" h="420370">
                <a:moveTo>
                  <a:pt x="808241" y="404137"/>
                </a:moveTo>
                <a:lnTo>
                  <a:pt x="792360" y="404137"/>
                </a:lnTo>
                <a:lnTo>
                  <a:pt x="792360" y="68259"/>
                </a:lnTo>
                <a:lnTo>
                  <a:pt x="788231" y="47883"/>
                </a:lnTo>
                <a:lnTo>
                  <a:pt x="776977" y="31227"/>
                </a:lnTo>
                <a:lnTo>
                  <a:pt x="760301" y="19987"/>
                </a:lnTo>
                <a:lnTo>
                  <a:pt x="739902" y="15864"/>
                </a:lnTo>
                <a:lnTo>
                  <a:pt x="782045" y="15864"/>
                </a:lnTo>
                <a:lnTo>
                  <a:pt x="788204" y="20015"/>
                </a:lnTo>
                <a:lnTo>
                  <a:pt x="802862" y="41715"/>
                </a:lnTo>
                <a:lnTo>
                  <a:pt x="808241" y="68259"/>
                </a:lnTo>
                <a:lnTo>
                  <a:pt x="808241" y="404137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33517" y="4605095"/>
            <a:ext cx="168910" cy="94615"/>
          </a:xfrm>
          <a:custGeom>
            <a:avLst/>
            <a:gdLst/>
            <a:ahLst/>
            <a:cxnLst/>
            <a:rect l="l" t="t" r="r" b="b"/>
            <a:pathLst>
              <a:path w="168910" h="94614">
                <a:moveTo>
                  <a:pt x="0" y="0"/>
                </a:moveTo>
                <a:lnTo>
                  <a:pt x="168710" y="0"/>
                </a:lnTo>
                <a:lnTo>
                  <a:pt x="168710" y="94395"/>
                </a:lnTo>
                <a:lnTo>
                  <a:pt x="0" y="94395"/>
                </a:lnTo>
                <a:lnTo>
                  <a:pt x="0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25579" y="4597162"/>
            <a:ext cx="184785" cy="110489"/>
          </a:xfrm>
          <a:custGeom>
            <a:avLst/>
            <a:gdLst/>
            <a:ahLst/>
            <a:cxnLst/>
            <a:rect l="l" t="t" r="r" b="b"/>
            <a:pathLst>
              <a:path w="184785" h="110489">
                <a:moveTo>
                  <a:pt x="181040" y="110260"/>
                </a:moveTo>
                <a:lnTo>
                  <a:pt x="3551" y="110260"/>
                </a:lnTo>
                <a:lnTo>
                  <a:pt x="0" y="106712"/>
                </a:lnTo>
                <a:lnTo>
                  <a:pt x="0" y="3547"/>
                </a:lnTo>
                <a:lnTo>
                  <a:pt x="3551" y="0"/>
                </a:lnTo>
                <a:lnTo>
                  <a:pt x="181040" y="0"/>
                </a:lnTo>
                <a:lnTo>
                  <a:pt x="184591" y="3547"/>
                </a:lnTo>
                <a:lnTo>
                  <a:pt x="184591" y="15864"/>
                </a:lnTo>
                <a:lnTo>
                  <a:pt x="15880" y="15864"/>
                </a:lnTo>
                <a:lnTo>
                  <a:pt x="15880" y="94395"/>
                </a:lnTo>
                <a:lnTo>
                  <a:pt x="184591" y="94395"/>
                </a:lnTo>
                <a:lnTo>
                  <a:pt x="184591" y="106712"/>
                </a:lnTo>
                <a:lnTo>
                  <a:pt x="181040" y="110260"/>
                </a:lnTo>
                <a:close/>
              </a:path>
              <a:path w="184785" h="110489">
                <a:moveTo>
                  <a:pt x="184591" y="94395"/>
                </a:moveTo>
                <a:lnTo>
                  <a:pt x="168710" y="94395"/>
                </a:lnTo>
                <a:lnTo>
                  <a:pt x="168710" y="15864"/>
                </a:lnTo>
                <a:lnTo>
                  <a:pt x="184591" y="15864"/>
                </a:lnTo>
                <a:lnTo>
                  <a:pt x="184591" y="94395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41188" y="4699490"/>
            <a:ext cx="353695" cy="0"/>
          </a:xfrm>
          <a:custGeom>
            <a:avLst/>
            <a:gdLst/>
            <a:ahLst/>
            <a:cxnLst/>
            <a:rect l="l" t="t" r="r" b="b"/>
            <a:pathLst>
              <a:path w="353694">
                <a:moveTo>
                  <a:pt x="0" y="0"/>
                </a:moveTo>
                <a:lnTo>
                  <a:pt x="353364" y="0"/>
                </a:lnTo>
              </a:path>
            </a:pathLst>
          </a:custGeom>
          <a:ln w="1586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84139" y="4510512"/>
            <a:ext cx="67470" cy="67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59162" y="4191537"/>
            <a:ext cx="216268" cy="2160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65824" y="4240106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709" y="0"/>
                </a:lnTo>
              </a:path>
            </a:pathLst>
          </a:custGeom>
          <a:ln w="1586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65824" y="4359003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709" y="0"/>
                </a:lnTo>
              </a:path>
            </a:pathLst>
          </a:custGeom>
          <a:ln w="1586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68256" y="421369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2877" y="0"/>
                </a:moveTo>
                <a:lnTo>
                  <a:pt x="52877" y="52825"/>
                </a:lnTo>
                <a:lnTo>
                  <a:pt x="0" y="52825"/>
                </a:lnTo>
                <a:lnTo>
                  <a:pt x="0" y="0"/>
                </a:lnTo>
                <a:lnTo>
                  <a:pt x="52877" y="0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360318" y="4205759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65206" y="68693"/>
                </a:moveTo>
                <a:lnTo>
                  <a:pt x="3551" y="68693"/>
                </a:lnTo>
                <a:lnTo>
                  <a:pt x="0" y="65146"/>
                </a:lnTo>
                <a:lnTo>
                  <a:pt x="0" y="3547"/>
                </a:lnTo>
                <a:lnTo>
                  <a:pt x="3551" y="0"/>
                </a:lnTo>
                <a:lnTo>
                  <a:pt x="65206" y="0"/>
                </a:lnTo>
                <a:lnTo>
                  <a:pt x="68757" y="3547"/>
                </a:lnTo>
                <a:lnTo>
                  <a:pt x="68757" y="15864"/>
                </a:lnTo>
                <a:lnTo>
                  <a:pt x="15880" y="15864"/>
                </a:lnTo>
                <a:lnTo>
                  <a:pt x="15880" y="52829"/>
                </a:lnTo>
                <a:lnTo>
                  <a:pt x="68757" y="52829"/>
                </a:lnTo>
                <a:lnTo>
                  <a:pt x="68757" y="65146"/>
                </a:lnTo>
                <a:lnTo>
                  <a:pt x="65206" y="68693"/>
                </a:lnTo>
                <a:close/>
              </a:path>
              <a:path w="69215" h="69214">
                <a:moveTo>
                  <a:pt x="68757" y="52829"/>
                </a:moveTo>
                <a:lnTo>
                  <a:pt x="52876" y="52829"/>
                </a:lnTo>
                <a:lnTo>
                  <a:pt x="52876" y="15864"/>
                </a:lnTo>
                <a:lnTo>
                  <a:pt x="68757" y="15864"/>
                </a:lnTo>
                <a:lnTo>
                  <a:pt x="68757" y="52829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68256" y="4332596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2877" y="0"/>
                </a:moveTo>
                <a:lnTo>
                  <a:pt x="52877" y="52822"/>
                </a:lnTo>
                <a:lnTo>
                  <a:pt x="0" y="52822"/>
                </a:lnTo>
                <a:lnTo>
                  <a:pt x="0" y="0"/>
                </a:lnTo>
                <a:lnTo>
                  <a:pt x="52877" y="0"/>
                </a:lnTo>
                <a:close/>
              </a:path>
            </a:pathLst>
          </a:custGeom>
          <a:solidFill>
            <a:srgbClr val="042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60318" y="4324664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65206" y="68686"/>
                </a:moveTo>
                <a:lnTo>
                  <a:pt x="3551" y="68686"/>
                </a:lnTo>
                <a:lnTo>
                  <a:pt x="0" y="65138"/>
                </a:lnTo>
                <a:lnTo>
                  <a:pt x="0" y="3547"/>
                </a:lnTo>
                <a:lnTo>
                  <a:pt x="3551" y="0"/>
                </a:lnTo>
                <a:lnTo>
                  <a:pt x="65206" y="0"/>
                </a:lnTo>
                <a:lnTo>
                  <a:pt x="68757" y="3547"/>
                </a:lnTo>
                <a:lnTo>
                  <a:pt x="68757" y="15864"/>
                </a:lnTo>
                <a:lnTo>
                  <a:pt x="15880" y="15864"/>
                </a:lnTo>
                <a:lnTo>
                  <a:pt x="15880" y="52821"/>
                </a:lnTo>
                <a:lnTo>
                  <a:pt x="68757" y="52821"/>
                </a:lnTo>
                <a:lnTo>
                  <a:pt x="68757" y="65138"/>
                </a:lnTo>
                <a:lnTo>
                  <a:pt x="65206" y="68686"/>
                </a:lnTo>
                <a:close/>
              </a:path>
              <a:path w="69215" h="69214">
                <a:moveTo>
                  <a:pt x="68757" y="52821"/>
                </a:moveTo>
                <a:lnTo>
                  <a:pt x="52876" y="52821"/>
                </a:lnTo>
                <a:lnTo>
                  <a:pt x="52876" y="15864"/>
                </a:lnTo>
                <a:lnTo>
                  <a:pt x="68757" y="15864"/>
                </a:lnTo>
                <a:lnTo>
                  <a:pt x="68757" y="52821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0033047" y="5600934"/>
            <a:ext cx="5996940" cy="348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7470">
              <a:lnSpc>
                <a:spcPct val="115399"/>
              </a:lnSpc>
              <a:spcBef>
                <a:spcPts val="100"/>
              </a:spcBef>
            </a:pPr>
            <a:r>
              <a:rPr sz="2600" spc="-65" dirty="0">
                <a:solidFill>
                  <a:srgbClr val="181818"/>
                </a:solidFill>
                <a:latin typeface="Arial Unicode MS"/>
                <a:cs typeface="Arial Unicode MS"/>
              </a:rPr>
              <a:t>Средняя </a:t>
            </a:r>
            <a:r>
              <a:rPr sz="2600" spc="-35" dirty="0">
                <a:solidFill>
                  <a:srgbClr val="181818"/>
                </a:solidFill>
                <a:latin typeface="Arial Unicode MS"/>
                <a:cs typeface="Arial Unicode MS"/>
              </a:rPr>
              <a:t>стоимость </a:t>
            </a:r>
            <a:r>
              <a:rPr sz="2600" spc="5" dirty="0">
                <a:solidFill>
                  <a:srgbClr val="181818"/>
                </a:solidFill>
                <a:latin typeface="Arial Unicode MS"/>
                <a:cs typeface="Arial Unicode MS"/>
              </a:rPr>
              <a:t>квадратного </a:t>
            </a:r>
            <a:r>
              <a:rPr sz="2600" spc="-60" dirty="0">
                <a:solidFill>
                  <a:srgbClr val="181818"/>
                </a:solidFill>
                <a:latin typeface="Arial Unicode MS"/>
                <a:cs typeface="Arial Unicode MS"/>
              </a:rPr>
              <a:t>метра  </a:t>
            </a:r>
            <a:r>
              <a:rPr sz="2600" dirty="0">
                <a:solidFill>
                  <a:srgbClr val="181818"/>
                </a:solidFill>
                <a:latin typeface="Arial Unicode MS"/>
                <a:cs typeface="Arial Unicode MS"/>
              </a:rPr>
              <a:t>возводимого </a:t>
            </a:r>
            <a:r>
              <a:rPr sz="2600" spc="-20" dirty="0">
                <a:solidFill>
                  <a:srgbClr val="181818"/>
                </a:solidFill>
                <a:latin typeface="Arial Unicode MS"/>
                <a:cs typeface="Arial Unicode MS"/>
              </a:rPr>
              <a:t>жилья </a:t>
            </a:r>
            <a:r>
              <a:rPr sz="2600" spc="35" dirty="0">
                <a:solidFill>
                  <a:srgbClr val="181818"/>
                </a:solidFill>
                <a:latin typeface="Arial Unicode MS"/>
                <a:cs typeface="Arial Unicode MS"/>
              </a:rPr>
              <a:t>(возможно  </a:t>
            </a:r>
            <a:r>
              <a:rPr sz="2600" spc="10" dirty="0">
                <a:solidFill>
                  <a:srgbClr val="181818"/>
                </a:solidFill>
                <a:latin typeface="Arial Unicode MS"/>
                <a:cs typeface="Arial Unicode MS"/>
              </a:rPr>
              <a:t>указание </a:t>
            </a:r>
            <a:r>
              <a:rPr sz="2600" spc="5" dirty="0">
                <a:solidFill>
                  <a:srgbClr val="181818"/>
                </a:solidFill>
                <a:latin typeface="Arial Unicode MS"/>
                <a:cs typeface="Arial Unicode MS"/>
              </a:rPr>
              <a:t>диапазона) с </a:t>
            </a:r>
            <a:r>
              <a:rPr sz="2600" spc="-50" dirty="0">
                <a:solidFill>
                  <a:srgbClr val="181818"/>
                </a:solidFill>
                <a:latin typeface="Arial Unicode MS"/>
                <a:cs typeface="Arial Unicode MS"/>
              </a:rPr>
              <a:t>учетом  </a:t>
            </a:r>
            <a:r>
              <a:rPr sz="2600" spc="-25" dirty="0">
                <a:solidFill>
                  <a:srgbClr val="181818"/>
                </a:solidFill>
                <a:latin typeface="Arial Unicode MS"/>
                <a:cs typeface="Arial Unicode MS"/>
              </a:rPr>
              <a:t>площади </a:t>
            </a:r>
            <a:r>
              <a:rPr sz="2600" spc="25" dirty="0">
                <a:solidFill>
                  <a:srgbClr val="181818"/>
                </a:solidFill>
                <a:latin typeface="Arial Unicode MS"/>
                <a:cs typeface="Arial Unicode MS"/>
              </a:rPr>
              <a:t>типового</a:t>
            </a:r>
            <a:r>
              <a:rPr sz="2600" spc="-30" dirty="0">
                <a:solidFill>
                  <a:srgbClr val="181818"/>
                </a:solidFill>
                <a:latin typeface="Arial Unicode MS"/>
                <a:cs typeface="Arial Unicode MS"/>
              </a:rPr>
              <a:t> </a:t>
            </a:r>
            <a:r>
              <a:rPr sz="2600" spc="-55" dirty="0">
                <a:solidFill>
                  <a:srgbClr val="181818"/>
                </a:solidFill>
                <a:latin typeface="Arial Unicode MS"/>
                <a:cs typeface="Arial Unicode MS"/>
              </a:rPr>
              <a:t>объекта</a:t>
            </a:r>
            <a:endParaRPr sz="2600">
              <a:latin typeface="Arial Unicode MS"/>
              <a:cs typeface="Arial Unicode MS"/>
            </a:endParaRPr>
          </a:p>
          <a:p>
            <a:pPr marL="12700" marR="5080">
              <a:lnSpc>
                <a:spcPct val="115399"/>
              </a:lnSpc>
              <a:spcBef>
                <a:spcPts val="2075"/>
              </a:spcBef>
            </a:pPr>
            <a:r>
              <a:rPr sz="2600" spc="-50" dirty="0">
                <a:solidFill>
                  <a:srgbClr val="181818"/>
                </a:solidFill>
                <a:latin typeface="Arial Unicode MS"/>
                <a:cs typeface="Arial Unicode MS"/>
              </a:rPr>
              <a:t>Наличие </a:t>
            </a:r>
            <a:r>
              <a:rPr sz="2600" spc="-5" dirty="0">
                <a:solidFill>
                  <a:srgbClr val="181818"/>
                </a:solidFill>
                <a:latin typeface="Arial Unicode MS"/>
                <a:cs typeface="Arial Unicode MS"/>
              </a:rPr>
              <a:t>импортных </a:t>
            </a:r>
            <a:r>
              <a:rPr sz="2600" spc="-20" dirty="0">
                <a:solidFill>
                  <a:srgbClr val="181818"/>
                </a:solidFill>
                <a:latin typeface="Arial Unicode MS"/>
                <a:cs typeface="Arial Unicode MS"/>
              </a:rPr>
              <a:t>составляющих  </a:t>
            </a:r>
            <a:r>
              <a:rPr sz="2600" spc="10" dirty="0">
                <a:solidFill>
                  <a:srgbClr val="181818"/>
                </a:solidFill>
                <a:latin typeface="Arial Unicode MS"/>
                <a:cs typeface="Arial Unicode MS"/>
              </a:rPr>
              <a:t>компонентов в </a:t>
            </a:r>
            <a:r>
              <a:rPr sz="2600" spc="-5" dirty="0">
                <a:solidFill>
                  <a:srgbClr val="181818"/>
                </a:solidFill>
                <a:latin typeface="Arial Unicode MS"/>
                <a:cs typeface="Arial Unicode MS"/>
              </a:rPr>
              <a:t>производстве </a:t>
            </a:r>
            <a:r>
              <a:rPr sz="2600" spc="55" dirty="0">
                <a:solidFill>
                  <a:srgbClr val="181818"/>
                </a:solidFill>
                <a:latin typeface="Arial Unicode MS"/>
                <a:cs typeface="Arial Unicode MS"/>
              </a:rPr>
              <a:t>и  </a:t>
            </a:r>
            <a:r>
              <a:rPr sz="2600" spc="-5" dirty="0">
                <a:solidFill>
                  <a:srgbClr val="181818"/>
                </a:solidFill>
                <a:latin typeface="Arial Unicode MS"/>
                <a:cs typeface="Arial Unicode MS"/>
              </a:rPr>
              <a:t>возможность </a:t>
            </a:r>
            <a:r>
              <a:rPr sz="2600" spc="-35" dirty="0">
                <a:solidFill>
                  <a:srgbClr val="181818"/>
                </a:solidFill>
                <a:latin typeface="Arial Unicode MS"/>
                <a:cs typeface="Arial Unicode MS"/>
              </a:rPr>
              <a:t>замещение </a:t>
            </a:r>
            <a:r>
              <a:rPr sz="2600" spc="15" dirty="0">
                <a:solidFill>
                  <a:srgbClr val="181818"/>
                </a:solidFill>
                <a:latin typeface="Arial Unicode MS"/>
                <a:cs typeface="Arial Unicode MS"/>
              </a:rPr>
              <a:t>их</a:t>
            </a:r>
            <a:r>
              <a:rPr sz="2600" spc="-45" dirty="0">
                <a:solidFill>
                  <a:srgbClr val="181818"/>
                </a:solidFill>
                <a:latin typeface="Arial Unicode MS"/>
                <a:cs typeface="Arial Unicode MS"/>
              </a:rPr>
              <a:t> </a:t>
            </a:r>
            <a:r>
              <a:rPr sz="2600" spc="-15" dirty="0">
                <a:solidFill>
                  <a:srgbClr val="181818"/>
                </a:solidFill>
                <a:latin typeface="Arial Unicode MS"/>
                <a:cs typeface="Arial Unicode MS"/>
              </a:rPr>
              <a:t>аналогами</a:t>
            </a:r>
            <a:endParaRPr sz="2600">
              <a:latin typeface="Arial Unicode MS"/>
              <a:cs typeface="Arial Unicode M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8807846" y="7867560"/>
            <a:ext cx="808355" cy="657225"/>
          </a:xfrm>
          <a:custGeom>
            <a:avLst/>
            <a:gdLst/>
            <a:ahLst/>
            <a:cxnLst/>
            <a:rect l="l" t="t" r="r" b="b"/>
            <a:pathLst>
              <a:path w="808354" h="657225">
                <a:moveTo>
                  <a:pt x="735291" y="657184"/>
                </a:moveTo>
                <a:lnTo>
                  <a:pt x="72780" y="657184"/>
                </a:lnTo>
                <a:lnTo>
                  <a:pt x="44478" y="651462"/>
                </a:lnTo>
                <a:lnTo>
                  <a:pt x="21341" y="635866"/>
                </a:lnTo>
                <a:lnTo>
                  <a:pt x="5728" y="612753"/>
                </a:lnTo>
                <a:lnTo>
                  <a:pt x="0" y="584482"/>
                </a:lnTo>
                <a:lnTo>
                  <a:pt x="0" y="72701"/>
                </a:lnTo>
                <a:lnTo>
                  <a:pt x="5728" y="44430"/>
                </a:lnTo>
                <a:lnTo>
                  <a:pt x="21341" y="21318"/>
                </a:lnTo>
                <a:lnTo>
                  <a:pt x="44478" y="5722"/>
                </a:lnTo>
                <a:lnTo>
                  <a:pt x="72780" y="0"/>
                </a:lnTo>
                <a:lnTo>
                  <a:pt x="735291" y="0"/>
                </a:lnTo>
                <a:lnTo>
                  <a:pt x="763593" y="5722"/>
                </a:lnTo>
                <a:lnTo>
                  <a:pt x="779071" y="16155"/>
                </a:lnTo>
                <a:lnTo>
                  <a:pt x="72780" y="16155"/>
                </a:lnTo>
                <a:lnTo>
                  <a:pt x="50767" y="20606"/>
                </a:lnTo>
                <a:lnTo>
                  <a:pt x="32771" y="32736"/>
                </a:lnTo>
                <a:lnTo>
                  <a:pt x="20628" y="50712"/>
                </a:lnTo>
                <a:lnTo>
                  <a:pt x="16173" y="72701"/>
                </a:lnTo>
                <a:lnTo>
                  <a:pt x="16173" y="584482"/>
                </a:lnTo>
                <a:lnTo>
                  <a:pt x="20628" y="606472"/>
                </a:lnTo>
                <a:lnTo>
                  <a:pt x="32771" y="624448"/>
                </a:lnTo>
                <a:lnTo>
                  <a:pt x="50767" y="636578"/>
                </a:lnTo>
                <a:lnTo>
                  <a:pt x="72780" y="641028"/>
                </a:lnTo>
                <a:lnTo>
                  <a:pt x="779071" y="641028"/>
                </a:lnTo>
                <a:lnTo>
                  <a:pt x="763593" y="651462"/>
                </a:lnTo>
                <a:lnTo>
                  <a:pt x="735291" y="657184"/>
                </a:lnTo>
                <a:close/>
              </a:path>
              <a:path w="808354" h="657225">
                <a:moveTo>
                  <a:pt x="779071" y="641028"/>
                </a:moveTo>
                <a:lnTo>
                  <a:pt x="735291" y="641028"/>
                </a:lnTo>
                <a:lnTo>
                  <a:pt x="757304" y="636578"/>
                </a:lnTo>
                <a:lnTo>
                  <a:pt x="775300" y="624448"/>
                </a:lnTo>
                <a:lnTo>
                  <a:pt x="787443" y="606472"/>
                </a:lnTo>
                <a:lnTo>
                  <a:pt x="791898" y="584482"/>
                </a:lnTo>
                <a:lnTo>
                  <a:pt x="791898" y="72701"/>
                </a:lnTo>
                <a:lnTo>
                  <a:pt x="787443" y="50712"/>
                </a:lnTo>
                <a:lnTo>
                  <a:pt x="775300" y="32736"/>
                </a:lnTo>
                <a:lnTo>
                  <a:pt x="757304" y="20606"/>
                </a:lnTo>
                <a:lnTo>
                  <a:pt x="735291" y="16155"/>
                </a:lnTo>
                <a:lnTo>
                  <a:pt x="779071" y="16155"/>
                </a:lnTo>
                <a:lnTo>
                  <a:pt x="786730" y="21318"/>
                </a:lnTo>
                <a:lnTo>
                  <a:pt x="802343" y="44430"/>
                </a:lnTo>
                <a:lnTo>
                  <a:pt x="808071" y="72701"/>
                </a:lnTo>
                <a:lnTo>
                  <a:pt x="808071" y="584482"/>
                </a:lnTo>
                <a:lnTo>
                  <a:pt x="802343" y="612753"/>
                </a:lnTo>
                <a:lnTo>
                  <a:pt x="786730" y="635866"/>
                </a:lnTo>
                <a:lnTo>
                  <a:pt x="779071" y="641028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426785" y="7988856"/>
            <a:ext cx="0" cy="414655"/>
          </a:xfrm>
          <a:custGeom>
            <a:avLst/>
            <a:gdLst/>
            <a:ahLst/>
            <a:cxnLst/>
            <a:rect l="l" t="t" r="r" b="b"/>
            <a:pathLst>
              <a:path h="414654">
                <a:moveTo>
                  <a:pt x="0" y="0"/>
                </a:moveTo>
                <a:lnTo>
                  <a:pt x="0" y="414596"/>
                </a:lnTo>
              </a:path>
            </a:pathLst>
          </a:custGeom>
          <a:ln w="16173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211884" y="7988856"/>
            <a:ext cx="0" cy="414655"/>
          </a:xfrm>
          <a:custGeom>
            <a:avLst/>
            <a:gdLst/>
            <a:ahLst/>
            <a:cxnLst/>
            <a:rect l="l" t="t" r="r" b="b"/>
            <a:pathLst>
              <a:path h="414654">
                <a:moveTo>
                  <a:pt x="0" y="0"/>
                </a:moveTo>
                <a:lnTo>
                  <a:pt x="0" y="414596"/>
                </a:lnTo>
              </a:path>
            </a:pathLst>
          </a:custGeom>
          <a:ln w="16173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996983" y="7988856"/>
            <a:ext cx="0" cy="414655"/>
          </a:xfrm>
          <a:custGeom>
            <a:avLst/>
            <a:gdLst/>
            <a:ahLst/>
            <a:cxnLst/>
            <a:rect l="l" t="t" r="r" b="b"/>
            <a:pathLst>
              <a:path h="414654">
                <a:moveTo>
                  <a:pt x="0" y="0"/>
                </a:moveTo>
                <a:lnTo>
                  <a:pt x="0" y="414596"/>
                </a:lnTo>
              </a:path>
            </a:pathLst>
          </a:custGeom>
          <a:ln w="16173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931966" y="8061128"/>
            <a:ext cx="130030" cy="1298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146867" y="8188076"/>
            <a:ext cx="130030" cy="1298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361768" y="8074342"/>
            <a:ext cx="130030" cy="1298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46547" y="1609257"/>
            <a:ext cx="4831080" cy="949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95"/>
              </a:spcBef>
            </a:pPr>
            <a:r>
              <a:rPr sz="2600" spc="-55" dirty="0">
                <a:solidFill>
                  <a:srgbClr val="181818"/>
                </a:solidFill>
                <a:latin typeface="Arial Unicode MS"/>
                <a:cs typeface="Arial Unicode MS"/>
              </a:rPr>
              <a:t>Состав </a:t>
            </a:r>
            <a:r>
              <a:rPr sz="2600" spc="5" dirty="0">
                <a:solidFill>
                  <a:srgbClr val="181818"/>
                </a:solidFill>
                <a:latin typeface="Arial Unicode MS"/>
                <a:cs typeface="Arial Unicode MS"/>
              </a:rPr>
              <a:t>презентации </a:t>
            </a:r>
            <a:r>
              <a:rPr sz="2600" spc="-5" dirty="0">
                <a:solidFill>
                  <a:srgbClr val="181818"/>
                </a:solidFill>
                <a:latin typeface="Arial Unicode MS"/>
                <a:cs typeface="Arial Unicode MS"/>
              </a:rPr>
              <a:t>не </a:t>
            </a:r>
            <a:r>
              <a:rPr sz="2600" spc="-15" dirty="0">
                <a:solidFill>
                  <a:srgbClr val="181818"/>
                </a:solidFill>
                <a:latin typeface="Arial Unicode MS"/>
                <a:cs typeface="Arial Unicode MS"/>
              </a:rPr>
              <a:t>должен  </a:t>
            </a:r>
            <a:r>
              <a:rPr sz="2600" spc="-35" dirty="0">
                <a:solidFill>
                  <a:srgbClr val="181818"/>
                </a:solidFill>
                <a:latin typeface="Arial Unicode MS"/>
                <a:cs typeface="Arial Unicode MS"/>
              </a:rPr>
              <a:t>превышать </a:t>
            </a:r>
            <a:r>
              <a:rPr sz="2600" spc="105" dirty="0">
                <a:solidFill>
                  <a:srgbClr val="181818"/>
                </a:solidFill>
                <a:latin typeface="Arial Unicode MS"/>
                <a:cs typeface="Arial Unicode MS"/>
              </a:rPr>
              <a:t>15</a:t>
            </a:r>
            <a:r>
              <a:rPr sz="2600" spc="-25" dirty="0">
                <a:solidFill>
                  <a:srgbClr val="181818"/>
                </a:solidFill>
                <a:latin typeface="Arial Unicode MS"/>
                <a:cs typeface="Arial Unicode MS"/>
              </a:rPr>
              <a:t> </a:t>
            </a:r>
            <a:r>
              <a:rPr sz="2600" spc="10" dirty="0">
                <a:solidFill>
                  <a:srgbClr val="181818"/>
                </a:solidFill>
                <a:latin typeface="Arial Unicode MS"/>
                <a:cs typeface="Arial Unicode MS"/>
              </a:rPr>
              <a:t>страниц</a:t>
            </a:r>
            <a:endParaRPr sz="26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46547" y="6768489"/>
            <a:ext cx="425831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45" dirty="0">
                <a:solidFill>
                  <a:srgbClr val="181818"/>
                </a:solidFill>
                <a:latin typeface="Arial Unicode MS"/>
                <a:cs typeface="Arial Unicode MS"/>
              </a:rPr>
              <a:t>Указать </a:t>
            </a:r>
            <a:r>
              <a:rPr sz="2600" dirty="0">
                <a:solidFill>
                  <a:srgbClr val="181818"/>
                </a:solidFill>
                <a:latin typeface="Arial Unicode MS"/>
                <a:cs typeface="Arial Unicode MS"/>
              </a:rPr>
              <a:t>контактные</a:t>
            </a:r>
            <a:r>
              <a:rPr sz="2600" spc="-30" dirty="0">
                <a:solidFill>
                  <a:srgbClr val="181818"/>
                </a:solidFill>
                <a:latin typeface="Arial Unicode MS"/>
                <a:cs typeface="Arial Unicode MS"/>
              </a:rPr>
              <a:t> </a:t>
            </a:r>
            <a:r>
              <a:rPr sz="2600" spc="-35" dirty="0">
                <a:solidFill>
                  <a:srgbClr val="181818"/>
                </a:solidFill>
                <a:latin typeface="Arial Unicode MS"/>
                <a:cs typeface="Arial Unicode MS"/>
              </a:rPr>
              <a:t>данные</a:t>
            </a:r>
            <a:endParaRPr sz="26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46547" y="3144792"/>
            <a:ext cx="5071745" cy="1411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100"/>
              </a:spcBef>
            </a:pPr>
            <a:r>
              <a:rPr sz="2600" spc="-55" dirty="0">
                <a:solidFill>
                  <a:srgbClr val="181818"/>
                </a:solidFill>
                <a:latin typeface="Arial Unicode MS"/>
                <a:cs typeface="Arial Unicode MS"/>
              </a:rPr>
              <a:t>Предоставить </a:t>
            </a:r>
            <a:r>
              <a:rPr sz="2600" spc="-10" dirty="0">
                <a:solidFill>
                  <a:srgbClr val="181818"/>
                </a:solidFill>
                <a:latin typeface="Arial Unicode MS"/>
                <a:cs typeface="Arial Unicode MS"/>
              </a:rPr>
              <a:t>открытый </a:t>
            </a:r>
            <a:r>
              <a:rPr sz="2600" spc="-20" dirty="0">
                <a:solidFill>
                  <a:srgbClr val="181818"/>
                </a:solidFill>
                <a:latin typeface="Arial Unicode MS"/>
                <a:cs typeface="Arial Unicode MS"/>
              </a:rPr>
              <a:t>доступ </a:t>
            </a:r>
            <a:r>
              <a:rPr sz="2600" spc="55" dirty="0">
                <a:solidFill>
                  <a:srgbClr val="181818"/>
                </a:solidFill>
                <a:latin typeface="Arial Unicode MS"/>
                <a:cs typeface="Arial Unicode MS"/>
              </a:rPr>
              <a:t>и  </a:t>
            </a:r>
            <a:r>
              <a:rPr sz="2600" dirty="0">
                <a:solidFill>
                  <a:srgbClr val="181818"/>
                </a:solidFill>
                <a:latin typeface="Arial Unicode MS"/>
                <a:cs typeface="Arial Unicode MS"/>
              </a:rPr>
              <a:t>ссылки </a:t>
            </a:r>
            <a:r>
              <a:rPr sz="2600" spc="5" dirty="0">
                <a:solidFill>
                  <a:srgbClr val="181818"/>
                </a:solidFill>
                <a:latin typeface="Arial Unicode MS"/>
                <a:cs typeface="Arial Unicode MS"/>
              </a:rPr>
              <a:t>на </a:t>
            </a:r>
            <a:r>
              <a:rPr sz="2600" spc="-15" dirty="0">
                <a:solidFill>
                  <a:srgbClr val="181818"/>
                </a:solidFill>
                <a:latin typeface="Arial Unicode MS"/>
                <a:cs typeface="Arial Unicode MS"/>
              </a:rPr>
              <a:t>реализованные  </a:t>
            </a:r>
            <a:r>
              <a:rPr sz="2600" spc="-55" dirty="0">
                <a:solidFill>
                  <a:srgbClr val="181818"/>
                </a:solidFill>
                <a:latin typeface="Arial Unicode MS"/>
                <a:cs typeface="Arial Unicode MS"/>
              </a:rPr>
              <a:t>объекты</a:t>
            </a:r>
            <a:endParaRPr sz="26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46547" y="4918497"/>
            <a:ext cx="4532630" cy="1411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95"/>
              </a:spcBef>
            </a:pPr>
            <a:r>
              <a:rPr sz="2600" spc="-55" dirty="0">
                <a:solidFill>
                  <a:srgbClr val="181818"/>
                </a:solidFill>
                <a:latin typeface="Arial Unicode MS"/>
                <a:cs typeface="Arial Unicode MS"/>
              </a:rPr>
              <a:t>Предоставить </a:t>
            </a:r>
            <a:r>
              <a:rPr sz="2600" spc="-25" dirty="0">
                <a:solidFill>
                  <a:srgbClr val="181818"/>
                </a:solidFill>
                <a:latin typeface="Arial Unicode MS"/>
                <a:cs typeface="Arial Unicode MS"/>
              </a:rPr>
              <a:t>дополнительно  </a:t>
            </a:r>
            <a:r>
              <a:rPr sz="2600" spc="-120" dirty="0">
                <a:solidFill>
                  <a:srgbClr val="181818"/>
                </a:solidFill>
                <a:latin typeface="Arial Unicode MS"/>
                <a:cs typeface="Arial Unicode MS"/>
              </a:rPr>
              <a:t>фото </a:t>
            </a:r>
            <a:r>
              <a:rPr sz="2600" spc="55" dirty="0">
                <a:solidFill>
                  <a:srgbClr val="181818"/>
                </a:solidFill>
                <a:latin typeface="Arial Unicode MS"/>
                <a:cs typeface="Arial Unicode MS"/>
              </a:rPr>
              <a:t>и </a:t>
            </a:r>
            <a:r>
              <a:rPr sz="2600" spc="-45" dirty="0">
                <a:solidFill>
                  <a:srgbClr val="181818"/>
                </a:solidFill>
                <a:latin typeface="Arial Unicode MS"/>
                <a:cs typeface="Arial Unicode MS"/>
              </a:rPr>
              <a:t>видеоматериалы  </a:t>
            </a:r>
            <a:r>
              <a:rPr sz="2600" spc="-15" dirty="0">
                <a:solidFill>
                  <a:srgbClr val="181818"/>
                </a:solidFill>
                <a:latin typeface="Arial Unicode MS"/>
                <a:cs typeface="Arial Unicode MS"/>
              </a:rPr>
              <a:t>завершенных</a:t>
            </a:r>
            <a:r>
              <a:rPr sz="2600" spc="-30" dirty="0">
                <a:solidFill>
                  <a:srgbClr val="181818"/>
                </a:solidFill>
                <a:latin typeface="Arial Unicode MS"/>
                <a:cs typeface="Arial Unicode MS"/>
              </a:rPr>
              <a:t> </a:t>
            </a:r>
            <a:r>
              <a:rPr sz="2600" spc="-40" dirty="0">
                <a:solidFill>
                  <a:srgbClr val="181818"/>
                </a:solidFill>
                <a:latin typeface="Arial Unicode MS"/>
                <a:cs typeface="Arial Unicode MS"/>
              </a:rPr>
              <a:t>объектов</a:t>
            </a:r>
            <a:endParaRPr sz="26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6000" y="996950"/>
            <a:ext cx="6710680" cy="2560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05"/>
              </a:spcBef>
            </a:pPr>
            <a:r>
              <a:rPr sz="8300" spc="-315" dirty="0">
                <a:solidFill>
                  <a:srgbClr val="181818"/>
                </a:solidFill>
              </a:rPr>
              <a:t>Требования</a:t>
            </a:r>
            <a:r>
              <a:rPr sz="8300" spc="-360" dirty="0">
                <a:solidFill>
                  <a:srgbClr val="181818"/>
                </a:solidFill>
              </a:rPr>
              <a:t> </a:t>
            </a:r>
            <a:r>
              <a:rPr sz="8300" spc="60" dirty="0">
                <a:solidFill>
                  <a:srgbClr val="181818"/>
                </a:solidFill>
              </a:rPr>
              <a:t>к  </a:t>
            </a:r>
            <a:r>
              <a:rPr sz="8300" spc="-465" dirty="0">
                <a:solidFill>
                  <a:srgbClr val="181818"/>
                </a:solidFill>
              </a:rPr>
              <a:t>презентации</a:t>
            </a:r>
            <a:endParaRPr sz="8300"/>
          </a:p>
        </p:txBody>
      </p:sp>
      <p:sp>
        <p:nvSpPr>
          <p:cNvPr id="7" name="object 7"/>
          <p:cNvSpPr/>
          <p:nvPr/>
        </p:nvSpPr>
        <p:spPr>
          <a:xfrm>
            <a:off x="10204276" y="1691580"/>
            <a:ext cx="658495" cy="652145"/>
          </a:xfrm>
          <a:custGeom>
            <a:avLst/>
            <a:gdLst/>
            <a:ahLst/>
            <a:cxnLst/>
            <a:rect l="l" t="t" r="r" b="b"/>
            <a:pathLst>
              <a:path w="658495" h="652144">
                <a:moveTo>
                  <a:pt x="329137" y="651691"/>
                </a:moveTo>
                <a:lnTo>
                  <a:pt x="280499" y="648158"/>
                </a:lnTo>
                <a:lnTo>
                  <a:pt x="234078" y="637895"/>
                </a:lnTo>
                <a:lnTo>
                  <a:pt x="190381" y="621406"/>
                </a:lnTo>
                <a:lnTo>
                  <a:pt x="149918" y="599196"/>
                </a:lnTo>
                <a:lnTo>
                  <a:pt x="113199" y="571767"/>
                </a:lnTo>
                <a:lnTo>
                  <a:pt x="80731" y="539624"/>
                </a:lnTo>
                <a:lnTo>
                  <a:pt x="53026" y="503272"/>
                </a:lnTo>
                <a:lnTo>
                  <a:pt x="30590" y="463214"/>
                </a:lnTo>
                <a:lnTo>
                  <a:pt x="13935" y="419954"/>
                </a:lnTo>
                <a:lnTo>
                  <a:pt x="3568" y="373997"/>
                </a:lnTo>
                <a:lnTo>
                  <a:pt x="0" y="325845"/>
                </a:lnTo>
                <a:lnTo>
                  <a:pt x="3568" y="277694"/>
                </a:lnTo>
                <a:lnTo>
                  <a:pt x="13935" y="231737"/>
                </a:lnTo>
                <a:lnTo>
                  <a:pt x="30590" y="188477"/>
                </a:lnTo>
                <a:lnTo>
                  <a:pt x="53026" y="148419"/>
                </a:lnTo>
                <a:lnTo>
                  <a:pt x="80731" y="112067"/>
                </a:lnTo>
                <a:lnTo>
                  <a:pt x="113199" y="79924"/>
                </a:lnTo>
                <a:lnTo>
                  <a:pt x="149918" y="52495"/>
                </a:lnTo>
                <a:lnTo>
                  <a:pt x="190381" y="30284"/>
                </a:lnTo>
                <a:lnTo>
                  <a:pt x="234078" y="13796"/>
                </a:lnTo>
                <a:lnTo>
                  <a:pt x="280499" y="3533"/>
                </a:lnTo>
                <a:lnTo>
                  <a:pt x="329137" y="0"/>
                </a:lnTo>
                <a:lnTo>
                  <a:pt x="377774" y="3533"/>
                </a:lnTo>
                <a:lnTo>
                  <a:pt x="424196" y="13796"/>
                </a:lnTo>
                <a:lnTo>
                  <a:pt x="467893" y="30284"/>
                </a:lnTo>
                <a:lnTo>
                  <a:pt x="508356" y="52495"/>
                </a:lnTo>
                <a:lnTo>
                  <a:pt x="545075" y="79924"/>
                </a:lnTo>
                <a:lnTo>
                  <a:pt x="577542" y="112067"/>
                </a:lnTo>
                <a:lnTo>
                  <a:pt x="605248" y="148419"/>
                </a:lnTo>
                <a:lnTo>
                  <a:pt x="627683" y="188477"/>
                </a:lnTo>
                <a:lnTo>
                  <a:pt x="644339" y="231737"/>
                </a:lnTo>
                <a:lnTo>
                  <a:pt x="654706" y="277694"/>
                </a:lnTo>
                <a:lnTo>
                  <a:pt x="658274" y="325845"/>
                </a:lnTo>
                <a:lnTo>
                  <a:pt x="654706" y="373997"/>
                </a:lnTo>
                <a:lnTo>
                  <a:pt x="644339" y="419954"/>
                </a:lnTo>
                <a:lnTo>
                  <a:pt x="627683" y="463214"/>
                </a:lnTo>
                <a:lnTo>
                  <a:pt x="605248" y="503272"/>
                </a:lnTo>
                <a:lnTo>
                  <a:pt x="577542" y="539624"/>
                </a:lnTo>
                <a:lnTo>
                  <a:pt x="545075" y="571767"/>
                </a:lnTo>
                <a:lnTo>
                  <a:pt x="508356" y="599196"/>
                </a:lnTo>
                <a:lnTo>
                  <a:pt x="467893" y="621406"/>
                </a:lnTo>
                <a:lnTo>
                  <a:pt x="424196" y="637895"/>
                </a:lnTo>
                <a:lnTo>
                  <a:pt x="377774" y="648158"/>
                </a:lnTo>
                <a:lnTo>
                  <a:pt x="329137" y="651691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451430" y="1874583"/>
            <a:ext cx="161290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120" dirty="0">
                <a:solidFill>
                  <a:srgbClr val="FFFFFF"/>
                </a:solidFill>
                <a:latin typeface="Arial Unicode MS"/>
                <a:cs typeface="Arial Unicode MS"/>
              </a:rPr>
              <a:t>1</a:t>
            </a:r>
            <a:endParaRPr sz="1700">
              <a:latin typeface="Arial Unicode MS"/>
              <a:cs typeface="Arial Unicode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204276" y="3294923"/>
            <a:ext cx="658495" cy="652145"/>
          </a:xfrm>
          <a:custGeom>
            <a:avLst/>
            <a:gdLst/>
            <a:ahLst/>
            <a:cxnLst/>
            <a:rect l="l" t="t" r="r" b="b"/>
            <a:pathLst>
              <a:path w="658495" h="652145">
                <a:moveTo>
                  <a:pt x="329137" y="651691"/>
                </a:moveTo>
                <a:lnTo>
                  <a:pt x="280499" y="648158"/>
                </a:lnTo>
                <a:lnTo>
                  <a:pt x="234078" y="637895"/>
                </a:lnTo>
                <a:lnTo>
                  <a:pt x="190381" y="621406"/>
                </a:lnTo>
                <a:lnTo>
                  <a:pt x="149918" y="599196"/>
                </a:lnTo>
                <a:lnTo>
                  <a:pt x="113199" y="571767"/>
                </a:lnTo>
                <a:lnTo>
                  <a:pt x="80731" y="539624"/>
                </a:lnTo>
                <a:lnTo>
                  <a:pt x="53026" y="503272"/>
                </a:lnTo>
                <a:lnTo>
                  <a:pt x="30590" y="463214"/>
                </a:lnTo>
                <a:lnTo>
                  <a:pt x="13935" y="419954"/>
                </a:lnTo>
                <a:lnTo>
                  <a:pt x="3568" y="373997"/>
                </a:lnTo>
                <a:lnTo>
                  <a:pt x="0" y="325845"/>
                </a:lnTo>
                <a:lnTo>
                  <a:pt x="3568" y="277694"/>
                </a:lnTo>
                <a:lnTo>
                  <a:pt x="13935" y="231737"/>
                </a:lnTo>
                <a:lnTo>
                  <a:pt x="30590" y="188477"/>
                </a:lnTo>
                <a:lnTo>
                  <a:pt x="53026" y="148419"/>
                </a:lnTo>
                <a:lnTo>
                  <a:pt x="80731" y="112067"/>
                </a:lnTo>
                <a:lnTo>
                  <a:pt x="113199" y="79924"/>
                </a:lnTo>
                <a:lnTo>
                  <a:pt x="149918" y="52495"/>
                </a:lnTo>
                <a:lnTo>
                  <a:pt x="190381" y="30284"/>
                </a:lnTo>
                <a:lnTo>
                  <a:pt x="234078" y="13796"/>
                </a:lnTo>
                <a:lnTo>
                  <a:pt x="280499" y="3533"/>
                </a:lnTo>
                <a:lnTo>
                  <a:pt x="329137" y="0"/>
                </a:lnTo>
                <a:lnTo>
                  <a:pt x="377774" y="3533"/>
                </a:lnTo>
                <a:lnTo>
                  <a:pt x="424196" y="13796"/>
                </a:lnTo>
                <a:lnTo>
                  <a:pt x="467893" y="30284"/>
                </a:lnTo>
                <a:lnTo>
                  <a:pt x="508356" y="52495"/>
                </a:lnTo>
                <a:lnTo>
                  <a:pt x="545075" y="79924"/>
                </a:lnTo>
                <a:lnTo>
                  <a:pt x="577542" y="112067"/>
                </a:lnTo>
                <a:lnTo>
                  <a:pt x="605248" y="148419"/>
                </a:lnTo>
                <a:lnTo>
                  <a:pt x="627683" y="188477"/>
                </a:lnTo>
                <a:lnTo>
                  <a:pt x="644339" y="231737"/>
                </a:lnTo>
                <a:lnTo>
                  <a:pt x="654706" y="277694"/>
                </a:lnTo>
                <a:lnTo>
                  <a:pt x="658274" y="325845"/>
                </a:lnTo>
                <a:lnTo>
                  <a:pt x="654706" y="373997"/>
                </a:lnTo>
                <a:lnTo>
                  <a:pt x="644339" y="419954"/>
                </a:lnTo>
                <a:lnTo>
                  <a:pt x="627683" y="463214"/>
                </a:lnTo>
                <a:lnTo>
                  <a:pt x="605248" y="503272"/>
                </a:lnTo>
                <a:lnTo>
                  <a:pt x="577542" y="539624"/>
                </a:lnTo>
                <a:lnTo>
                  <a:pt x="545075" y="571767"/>
                </a:lnTo>
                <a:lnTo>
                  <a:pt x="508356" y="599196"/>
                </a:lnTo>
                <a:lnTo>
                  <a:pt x="467893" y="621406"/>
                </a:lnTo>
                <a:lnTo>
                  <a:pt x="424196" y="637895"/>
                </a:lnTo>
                <a:lnTo>
                  <a:pt x="377774" y="648158"/>
                </a:lnTo>
                <a:lnTo>
                  <a:pt x="329137" y="651691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455597" y="3477926"/>
            <a:ext cx="15303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55" dirty="0">
                <a:solidFill>
                  <a:srgbClr val="FFFFFF"/>
                </a:solidFill>
                <a:latin typeface="Arial Unicode MS"/>
                <a:cs typeface="Arial Unicode MS"/>
              </a:rPr>
              <a:t>2</a:t>
            </a:r>
            <a:endParaRPr sz="1700">
              <a:latin typeface="Arial Unicode MS"/>
              <a:cs typeface="Arial Unicode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204276" y="5000821"/>
            <a:ext cx="658495" cy="652145"/>
          </a:xfrm>
          <a:custGeom>
            <a:avLst/>
            <a:gdLst/>
            <a:ahLst/>
            <a:cxnLst/>
            <a:rect l="l" t="t" r="r" b="b"/>
            <a:pathLst>
              <a:path w="658495" h="652145">
                <a:moveTo>
                  <a:pt x="329137" y="651691"/>
                </a:moveTo>
                <a:lnTo>
                  <a:pt x="280499" y="648158"/>
                </a:lnTo>
                <a:lnTo>
                  <a:pt x="234078" y="637895"/>
                </a:lnTo>
                <a:lnTo>
                  <a:pt x="190381" y="621406"/>
                </a:lnTo>
                <a:lnTo>
                  <a:pt x="149918" y="599196"/>
                </a:lnTo>
                <a:lnTo>
                  <a:pt x="113199" y="571767"/>
                </a:lnTo>
                <a:lnTo>
                  <a:pt x="80731" y="539624"/>
                </a:lnTo>
                <a:lnTo>
                  <a:pt x="53026" y="503272"/>
                </a:lnTo>
                <a:lnTo>
                  <a:pt x="30590" y="463214"/>
                </a:lnTo>
                <a:lnTo>
                  <a:pt x="13935" y="419954"/>
                </a:lnTo>
                <a:lnTo>
                  <a:pt x="3568" y="373997"/>
                </a:lnTo>
                <a:lnTo>
                  <a:pt x="0" y="325845"/>
                </a:lnTo>
                <a:lnTo>
                  <a:pt x="3568" y="277694"/>
                </a:lnTo>
                <a:lnTo>
                  <a:pt x="13935" y="231737"/>
                </a:lnTo>
                <a:lnTo>
                  <a:pt x="30590" y="188477"/>
                </a:lnTo>
                <a:lnTo>
                  <a:pt x="53026" y="148419"/>
                </a:lnTo>
                <a:lnTo>
                  <a:pt x="80731" y="112067"/>
                </a:lnTo>
                <a:lnTo>
                  <a:pt x="113199" y="79924"/>
                </a:lnTo>
                <a:lnTo>
                  <a:pt x="149918" y="52495"/>
                </a:lnTo>
                <a:lnTo>
                  <a:pt x="190381" y="30284"/>
                </a:lnTo>
                <a:lnTo>
                  <a:pt x="234078" y="13796"/>
                </a:lnTo>
                <a:lnTo>
                  <a:pt x="280499" y="3533"/>
                </a:lnTo>
                <a:lnTo>
                  <a:pt x="329137" y="0"/>
                </a:lnTo>
                <a:lnTo>
                  <a:pt x="377774" y="3533"/>
                </a:lnTo>
                <a:lnTo>
                  <a:pt x="424196" y="13796"/>
                </a:lnTo>
                <a:lnTo>
                  <a:pt x="467893" y="30284"/>
                </a:lnTo>
                <a:lnTo>
                  <a:pt x="508356" y="52495"/>
                </a:lnTo>
                <a:lnTo>
                  <a:pt x="545075" y="79924"/>
                </a:lnTo>
                <a:lnTo>
                  <a:pt x="577542" y="112067"/>
                </a:lnTo>
                <a:lnTo>
                  <a:pt x="605248" y="148419"/>
                </a:lnTo>
                <a:lnTo>
                  <a:pt x="627683" y="188477"/>
                </a:lnTo>
                <a:lnTo>
                  <a:pt x="644339" y="231737"/>
                </a:lnTo>
                <a:lnTo>
                  <a:pt x="654706" y="277694"/>
                </a:lnTo>
                <a:lnTo>
                  <a:pt x="658274" y="325845"/>
                </a:lnTo>
                <a:lnTo>
                  <a:pt x="654706" y="373997"/>
                </a:lnTo>
                <a:lnTo>
                  <a:pt x="644339" y="419954"/>
                </a:lnTo>
                <a:lnTo>
                  <a:pt x="627683" y="463214"/>
                </a:lnTo>
                <a:lnTo>
                  <a:pt x="605248" y="503272"/>
                </a:lnTo>
                <a:lnTo>
                  <a:pt x="577542" y="539624"/>
                </a:lnTo>
                <a:lnTo>
                  <a:pt x="545075" y="571767"/>
                </a:lnTo>
                <a:lnTo>
                  <a:pt x="508356" y="599196"/>
                </a:lnTo>
                <a:lnTo>
                  <a:pt x="467893" y="621406"/>
                </a:lnTo>
                <a:lnTo>
                  <a:pt x="424196" y="637895"/>
                </a:lnTo>
                <a:lnTo>
                  <a:pt x="377774" y="648158"/>
                </a:lnTo>
                <a:lnTo>
                  <a:pt x="329137" y="651691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455597" y="5183824"/>
            <a:ext cx="15303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55" dirty="0">
                <a:solidFill>
                  <a:srgbClr val="FFFFFF"/>
                </a:solidFill>
                <a:latin typeface="Arial Unicode MS"/>
                <a:cs typeface="Arial Unicode MS"/>
              </a:rPr>
              <a:t>3</a:t>
            </a:r>
            <a:endParaRPr sz="1700">
              <a:latin typeface="Arial Unicode MS"/>
              <a:cs typeface="Arial Unicode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204276" y="6658510"/>
            <a:ext cx="658495" cy="652145"/>
          </a:xfrm>
          <a:custGeom>
            <a:avLst/>
            <a:gdLst/>
            <a:ahLst/>
            <a:cxnLst/>
            <a:rect l="l" t="t" r="r" b="b"/>
            <a:pathLst>
              <a:path w="658495" h="652145">
                <a:moveTo>
                  <a:pt x="329137" y="651691"/>
                </a:moveTo>
                <a:lnTo>
                  <a:pt x="280499" y="648158"/>
                </a:lnTo>
                <a:lnTo>
                  <a:pt x="234078" y="637895"/>
                </a:lnTo>
                <a:lnTo>
                  <a:pt x="190381" y="621406"/>
                </a:lnTo>
                <a:lnTo>
                  <a:pt x="149918" y="599196"/>
                </a:lnTo>
                <a:lnTo>
                  <a:pt x="113199" y="571767"/>
                </a:lnTo>
                <a:lnTo>
                  <a:pt x="80731" y="539624"/>
                </a:lnTo>
                <a:lnTo>
                  <a:pt x="53026" y="503272"/>
                </a:lnTo>
                <a:lnTo>
                  <a:pt x="30590" y="463214"/>
                </a:lnTo>
                <a:lnTo>
                  <a:pt x="13935" y="419954"/>
                </a:lnTo>
                <a:lnTo>
                  <a:pt x="3568" y="373997"/>
                </a:lnTo>
                <a:lnTo>
                  <a:pt x="0" y="325845"/>
                </a:lnTo>
                <a:lnTo>
                  <a:pt x="3568" y="277694"/>
                </a:lnTo>
                <a:lnTo>
                  <a:pt x="13935" y="231737"/>
                </a:lnTo>
                <a:lnTo>
                  <a:pt x="30590" y="188477"/>
                </a:lnTo>
                <a:lnTo>
                  <a:pt x="53026" y="148419"/>
                </a:lnTo>
                <a:lnTo>
                  <a:pt x="80731" y="112067"/>
                </a:lnTo>
                <a:lnTo>
                  <a:pt x="113199" y="79924"/>
                </a:lnTo>
                <a:lnTo>
                  <a:pt x="149918" y="52495"/>
                </a:lnTo>
                <a:lnTo>
                  <a:pt x="190381" y="30284"/>
                </a:lnTo>
                <a:lnTo>
                  <a:pt x="234078" y="13796"/>
                </a:lnTo>
                <a:lnTo>
                  <a:pt x="280499" y="3533"/>
                </a:lnTo>
                <a:lnTo>
                  <a:pt x="329137" y="0"/>
                </a:lnTo>
                <a:lnTo>
                  <a:pt x="377774" y="3533"/>
                </a:lnTo>
                <a:lnTo>
                  <a:pt x="424196" y="13796"/>
                </a:lnTo>
                <a:lnTo>
                  <a:pt x="467893" y="30284"/>
                </a:lnTo>
                <a:lnTo>
                  <a:pt x="508356" y="52495"/>
                </a:lnTo>
                <a:lnTo>
                  <a:pt x="545075" y="79924"/>
                </a:lnTo>
                <a:lnTo>
                  <a:pt x="577542" y="112067"/>
                </a:lnTo>
                <a:lnTo>
                  <a:pt x="605248" y="148419"/>
                </a:lnTo>
                <a:lnTo>
                  <a:pt x="627683" y="188477"/>
                </a:lnTo>
                <a:lnTo>
                  <a:pt x="644339" y="231737"/>
                </a:lnTo>
                <a:lnTo>
                  <a:pt x="654706" y="277694"/>
                </a:lnTo>
                <a:lnTo>
                  <a:pt x="658274" y="325845"/>
                </a:lnTo>
                <a:lnTo>
                  <a:pt x="654706" y="373997"/>
                </a:lnTo>
                <a:lnTo>
                  <a:pt x="644339" y="419954"/>
                </a:lnTo>
                <a:lnTo>
                  <a:pt x="627683" y="463214"/>
                </a:lnTo>
                <a:lnTo>
                  <a:pt x="605248" y="503272"/>
                </a:lnTo>
                <a:lnTo>
                  <a:pt x="577542" y="539624"/>
                </a:lnTo>
                <a:lnTo>
                  <a:pt x="545075" y="571767"/>
                </a:lnTo>
                <a:lnTo>
                  <a:pt x="508356" y="599196"/>
                </a:lnTo>
                <a:lnTo>
                  <a:pt x="467893" y="621406"/>
                </a:lnTo>
                <a:lnTo>
                  <a:pt x="424196" y="637895"/>
                </a:lnTo>
                <a:lnTo>
                  <a:pt x="377774" y="648158"/>
                </a:lnTo>
                <a:lnTo>
                  <a:pt x="329137" y="651691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451430" y="6841513"/>
            <a:ext cx="161290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120" dirty="0">
                <a:solidFill>
                  <a:srgbClr val="FFFFFF"/>
                </a:solidFill>
                <a:latin typeface="Arial Unicode MS"/>
                <a:cs typeface="Arial Unicode MS"/>
              </a:rPr>
              <a:t>4</a:t>
            </a:r>
            <a:endParaRPr sz="1700">
              <a:latin typeface="Arial Unicode MS"/>
              <a:cs typeface="Arial Unicode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" y="6782335"/>
            <a:ext cx="7467600" cy="3505200"/>
          </a:xfrm>
          <a:custGeom>
            <a:avLst/>
            <a:gdLst/>
            <a:ahLst/>
            <a:cxnLst/>
            <a:rect l="l" t="t" r="r" b="b"/>
            <a:pathLst>
              <a:path w="7467600" h="3505200">
                <a:moveTo>
                  <a:pt x="7467509" y="3505199"/>
                </a:moveTo>
                <a:lnTo>
                  <a:pt x="0" y="3505199"/>
                </a:lnTo>
                <a:lnTo>
                  <a:pt x="0" y="0"/>
                </a:lnTo>
                <a:lnTo>
                  <a:pt x="7467509" y="3505199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0" y="0"/>
            <a:ext cx="9143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848590" cy="10287000"/>
          </a:xfrm>
          <a:custGeom>
            <a:avLst/>
            <a:gdLst/>
            <a:ahLst/>
            <a:cxnLst/>
            <a:rect l="l" t="t" r="r" b="b"/>
            <a:pathLst>
              <a:path w="12848590" h="10287000">
                <a:moveTo>
                  <a:pt x="12848304" y="10286999"/>
                </a:moveTo>
                <a:lnTo>
                  <a:pt x="58174" y="10286999"/>
                </a:lnTo>
                <a:lnTo>
                  <a:pt x="0" y="10121276"/>
                </a:lnTo>
                <a:lnTo>
                  <a:pt x="0" y="3048936"/>
                </a:lnTo>
                <a:lnTo>
                  <a:pt x="8685587" y="0"/>
                </a:lnTo>
                <a:lnTo>
                  <a:pt x="9237217" y="0"/>
                </a:lnTo>
                <a:lnTo>
                  <a:pt x="12848304" y="10286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812731" y="62"/>
            <a:ext cx="3475354" cy="9454515"/>
          </a:xfrm>
          <a:custGeom>
            <a:avLst/>
            <a:gdLst/>
            <a:ahLst/>
            <a:cxnLst/>
            <a:rect l="l" t="t" r="r" b="b"/>
            <a:pathLst>
              <a:path w="3475355" h="9454515">
                <a:moveTo>
                  <a:pt x="0" y="0"/>
                </a:moveTo>
                <a:lnTo>
                  <a:pt x="3475268" y="0"/>
                </a:lnTo>
                <a:lnTo>
                  <a:pt x="3475268" y="9454013"/>
                </a:lnTo>
                <a:lnTo>
                  <a:pt x="0" y="0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72794" y="4952970"/>
            <a:ext cx="8315325" cy="5334000"/>
          </a:xfrm>
          <a:custGeom>
            <a:avLst/>
            <a:gdLst/>
            <a:ahLst/>
            <a:cxnLst/>
            <a:rect l="l" t="t" r="r" b="b"/>
            <a:pathLst>
              <a:path w="8315325" h="5334000">
                <a:moveTo>
                  <a:pt x="8315323" y="0"/>
                </a:moveTo>
                <a:lnTo>
                  <a:pt x="8315323" y="5333999"/>
                </a:lnTo>
                <a:lnTo>
                  <a:pt x="0" y="5333999"/>
                </a:lnTo>
                <a:lnTo>
                  <a:pt x="8315323" y="0"/>
                </a:lnTo>
                <a:close/>
              </a:path>
            </a:pathLst>
          </a:custGeom>
          <a:solidFill>
            <a:srgbClr val="042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20077" y="2315924"/>
            <a:ext cx="6016625" cy="1717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100" spc="-840" dirty="0">
                <a:solidFill>
                  <a:srgbClr val="181818"/>
                </a:solidFill>
              </a:rPr>
              <a:t>Спасибо!</a:t>
            </a:r>
            <a:endParaRPr sz="11100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xmlns="" id="{902E48D3-5F55-4070-BEA3-97F1FACDA19D}"/>
              </a:ext>
            </a:extLst>
          </p:cNvPr>
          <p:cNvSpPr txBox="1">
            <a:spLocks/>
          </p:cNvSpPr>
          <p:nvPr/>
        </p:nvSpPr>
        <p:spPr>
          <a:xfrm>
            <a:off x="847767" y="5676900"/>
            <a:ext cx="8143833" cy="322492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 marR="5080">
              <a:lnSpc>
                <a:spcPts val="8450"/>
              </a:lnSpc>
              <a:spcBef>
                <a:spcPts val="434"/>
              </a:spcBef>
            </a:pPr>
            <a:r>
              <a:rPr lang="ru-RU" sz="4000" kern="0" spc="-325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и таблицу в форме </a:t>
            </a:r>
            <a:r>
              <a:rPr lang="en-US" sz="4000" kern="0" spc="-325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 </a:t>
            </a:r>
            <a:r>
              <a:rPr lang="ru-RU" sz="4000" kern="0" spc="-325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просьба присылать на адрес:</a:t>
            </a:r>
          </a:p>
          <a:p>
            <a:pPr marL="12700" marR="5080">
              <a:lnSpc>
                <a:spcPts val="8450"/>
              </a:lnSpc>
              <a:spcBef>
                <a:spcPts val="434"/>
              </a:spcBef>
            </a:pPr>
            <a:r>
              <a:rPr lang="pl-PL" sz="4000" b="0" kern="0" spc="-325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kazanskiy.dm@roskapstroy.com</a:t>
            </a:r>
            <a:endParaRPr lang="ru-RU" sz="40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176</Words>
  <Application>Microsoft Office PowerPoint</Application>
  <PresentationFormat>Произвольный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   Строительство малоэтажных домов</vt:lpstr>
      <vt:lpstr>Повестка</vt:lpstr>
      <vt:lpstr>Конструктивные и объемно-  планировочные решения</vt:lpstr>
      <vt:lpstr>Презентация PowerPoint</vt:lpstr>
      <vt:lpstr>Производственно-  экономические показатели</vt:lpstr>
      <vt:lpstr>Требования к  презентации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Синий и Красный Диагональные Блоки Отчет о Продажах Презентация о Продажах</dc:title>
  <dc:creator>Наталия</dc:creator>
  <cp:keywords>DAE92yLDqUQ,BAC-LhosCAA</cp:keywords>
  <cp:lastModifiedBy>Ольга Нуреева</cp:lastModifiedBy>
  <cp:revision>3</cp:revision>
  <cp:lastPrinted>2022-04-18T08:22:53Z</cp:lastPrinted>
  <dcterms:created xsi:type="dcterms:W3CDTF">2022-04-18T06:52:54Z</dcterms:created>
  <dcterms:modified xsi:type="dcterms:W3CDTF">2022-05-23T03:45:03Z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2022-04-18T00:00:00Z</vt:filetime>
  </property>
  <property fmtid="{D5CDD505-2E9C-101B-9397-08002B2CF9AE}" pid="3" name="Creator">
    <vt:lpwstr>Canva</vt:lpwstr>
  </property>
  <property fmtid="{D5CDD505-2E9C-101B-9397-08002B2CF9AE}" pid="4" name="LastSaved">
    <vt:filetime>2022-04-18T00:00:00Z</vt:filetime>
  </property>
</Properties>
</file>