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8" r:id="rId1"/>
  </p:sldMasterIdLst>
  <p:notesMasterIdLst>
    <p:notesMasterId r:id="rId28"/>
  </p:notesMasterIdLst>
  <p:sldIdLst>
    <p:sldId id="256" r:id="rId2"/>
    <p:sldId id="257" r:id="rId3"/>
    <p:sldId id="258" r:id="rId4"/>
    <p:sldId id="266" r:id="rId5"/>
    <p:sldId id="259" r:id="rId6"/>
    <p:sldId id="270" r:id="rId7"/>
    <p:sldId id="271" r:id="rId8"/>
    <p:sldId id="267" r:id="rId9"/>
    <p:sldId id="269" r:id="rId10"/>
    <p:sldId id="268" r:id="rId11"/>
    <p:sldId id="281" r:id="rId12"/>
    <p:sldId id="260" r:id="rId13"/>
    <p:sldId id="261" r:id="rId14"/>
    <p:sldId id="274" r:id="rId15"/>
    <p:sldId id="275" r:id="rId16"/>
    <p:sldId id="276" r:id="rId17"/>
    <p:sldId id="262" r:id="rId18"/>
    <p:sldId id="263" r:id="rId19"/>
    <p:sldId id="264" r:id="rId20"/>
    <p:sldId id="272" r:id="rId21"/>
    <p:sldId id="273" r:id="rId22"/>
    <p:sldId id="277" r:id="rId23"/>
    <p:sldId id="265" r:id="rId24"/>
    <p:sldId id="280" r:id="rId25"/>
    <p:sldId id="278" r:id="rId26"/>
    <p:sldId id="279" r:id="rId2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5" autoAdjust="0"/>
    <p:restoredTop sz="94660"/>
  </p:normalViewPr>
  <p:slideViewPr>
    <p:cSldViewPr snapToGrid="0">
      <p:cViewPr varScale="1">
        <p:scale>
          <a:sx n="141" d="100"/>
          <a:sy n="141" d="100"/>
        </p:scale>
        <p:origin x="672" y="114"/>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64608129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13669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21f577872a0459ba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21f577872a0459ba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628489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2fdc3ffc6f309267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2fdc3ffc6f309267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884283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2fdc3ffc6f309267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2fdc3ffc6f309267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41626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1cded08a297b3d7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1cded08a297b3d7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827056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fdc3ffc6f309267_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 name="Google Shape;75;g2fdc3ffc6f309267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777255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21f577872a0459ba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21f577872a0459ba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806124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1f577872a0459ba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1f577872a0459ba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567033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21f577872a0459ba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21f577872a0459ba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334414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21f577872a0459ba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21f577872a0459ba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873208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3" y="2857501"/>
            <a:ext cx="3733819" cy="6831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1" y="2922758"/>
            <a:ext cx="3733801" cy="144018"/>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1" y="3086375"/>
            <a:ext cx="3733801" cy="6858"/>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3123302"/>
            <a:ext cx="1965960" cy="13716"/>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3149679"/>
            <a:ext cx="1965960" cy="6858"/>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2971800"/>
            <a:ext cx="3063240" cy="20574"/>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3045737"/>
            <a:ext cx="160020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2737246"/>
            <a:ext cx="9144000" cy="183128"/>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1" y="2756646"/>
            <a:ext cx="9144001" cy="10550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2732318"/>
            <a:ext cx="2729950" cy="186324"/>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2776275"/>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1801416"/>
            <a:ext cx="8458200" cy="1102519"/>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2924953"/>
            <a:ext cx="4953000" cy="131445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3154680"/>
            <a:ext cx="960120" cy="342900"/>
          </a:xfrm>
        </p:spPr>
        <p:txBody>
          <a:bodyPr/>
          <a:lstStyle/>
          <a:p>
            <a:fld id="{B41ABA4E-CD72-497B-97AA-7213B3980F60}" type="datetimeFigureOut">
              <a:rPr lang="en-US" smtClean="0"/>
              <a:pPr/>
              <a:t>7/27/2021</a:t>
            </a:fld>
            <a:endParaRPr lang="en-US"/>
          </a:p>
        </p:txBody>
      </p:sp>
      <p:sp>
        <p:nvSpPr>
          <p:cNvPr id="17" name="Нижний колонтитул 16"/>
          <p:cNvSpPr>
            <a:spLocks noGrp="1"/>
          </p:cNvSpPr>
          <p:nvPr>
            <p:ph type="ftr" sz="quarter" idx="11"/>
          </p:nvPr>
        </p:nvSpPr>
        <p:spPr>
          <a:xfrm>
            <a:off x="5410200" y="3153966"/>
            <a:ext cx="1295400" cy="342900"/>
          </a:xfrm>
        </p:spPr>
        <p:txBody>
          <a:bodyPr/>
          <a:lstStyle/>
          <a:p>
            <a:endParaRPr kumimoji="0" lang="en-US"/>
          </a:p>
        </p:txBody>
      </p:sp>
      <p:sp>
        <p:nvSpPr>
          <p:cNvPr id="29" name="Номер слайда 28"/>
          <p:cNvSpPr>
            <a:spLocks noGrp="1"/>
          </p:cNvSpPr>
          <p:nvPr>
            <p:ph type="sldNum" sz="quarter" idx="12"/>
          </p:nvPr>
        </p:nvSpPr>
        <p:spPr>
          <a:xfrm>
            <a:off x="8320088" y="852"/>
            <a:ext cx="747712" cy="274320"/>
          </a:xfrm>
        </p:spPr>
        <p:txBody>
          <a:bodyPr/>
          <a:lstStyle>
            <a:lvl1pPr algn="r">
              <a:defRPr sz="1800">
                <a:solidFill>
                  <a:schemeClr val="bg1"/>
                </a:solidFill>
              </a:defRPr>
            </a:lvl1pPr>
          </a:lstStyle>
          <a:p>
            <a:pPr marL="0" lvl="0" indent="0" algn="r" rtl="0">
              <a:spcBef>
                <a:spcPts val="0"/>
              </a:spcBef>
              <a:spcAft>
                <a:spcPts val="0"/>
              </a:spcAft>
              <a:buNone/>
            </a:pPr>
            <a:fld id="{00000000-1234-1234-1234-123412341234}" type="slidenum">
              <a:rPr lang="ru" smtClean="0"/>
              <a:pPr marL="0" lvl="0" indent="0" algn="r" rtl="0">
                <a:spcBef>
                  <a:spcPts val="0"/>
                </a:spcBef>
                <a:spcAft>
                  <a:spcPts val="0"/>
                </a:spcAft>
                <a:buNone/>
              </a:pPr>
              <a:t>‹#›</a:t>
            </a:fld>
            <a:endParaRPr lang="ru"/>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1ABA4E-CD72-497B-97AA-7213B3980F60}" type="datetimeFigureOut">
              <a:rPr lang="en-US" smtClean="0"/>
              <a:pPr/>
              <a:t>7/27/2021</a:t>
            </a:fld>
            <a:endParaRPr lang="en-US"/>
          </a:p>
        </p:txBody>
      </p:sp>
      <p:sp>
        <p:nvSpPr>
          <p:cNvPr id="5" name="Нижний колонтитул 4"/>
          <p:cNvSpPr>
            <a:spLocks noGrp="1"/>
          </p:cNvSpPr>
          <p:nvPr>
            <p:ph type="ftr" sz="quarter" idx="11"/>
          </p:nvPr>
        </p:nvSpPr>
        <p:spPr/>
        <p:txBody>
          <a:bodyPr/>
          <a:lstStyle/>
          <a:p>
            <a:endParaRPr kumimoji="0" lang="en-US"/>
          </a:p>
        </p:txBody>
      </p:sp>
      <p:sp>
        <p:nvSpPr>
          <p:cNvPr id="6" name="Номер слайда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pPr marL="0" lvl="0" indent="0" algn="r" rtl="0">
                <a:spcBef>
                  <a:spcPts val="0"/>
                </a:spcBef>
                <a:spcAft>
                  <a:spcPts val="0"/>
                </a:spcAft>
                <a:buNone/>
              </a:pPr>
              <a:t>‹#›</a:t>
            </a:fld>
            <a:endParaRPr lang="ru"/>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857250"/>
            <a:ext cx="1905000" cy="41148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857250"/>
            <a:ext cx="6248400" cy="41148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1ABA4E-CD72-497B-97AA-7213B3980F60}" type="datetimeFigureOut">
              <a:rPr lang="en-US" smtClean="0"/>
              <a:pPr/>
              <a:t>7/27/2021</a:t>
            </a:fld>
            <a:endParaRPr lang="en-US"/>
          </a:p>
        </p:txBody>
      </p:sp>
      <p:sp>
        <p:nvSpPr>
          <p:cNvPr id="5" name="Нижний колонтитул 4"/>
          <p:cNvSpPr>
            <a:spLocks noGrp="1"/>
          </p:cNvSpPr>
          <p:nvPr>
            <p:ph type="ftr" sz="quarter" idx="11"/>
          </p:nvPr>
        </p:nvSpPr>
        <p:spPr/>
        <p:txBody>
          <a:bodyPr/>
          <a:lstStyle/>
          <a:p>
            <a:endParaRPr kumimoji="0" lang="en-US"/>
          </a:p>
        </p:txBody>
      </p:sp>
      <p:sp>
        <p:nvSpPr>
          <p:cNvPr id="6" name="Номер слайда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pPr marL="0" lvl="0" indent="0" algn="r" rtl="0">
                <a:spcBef>
                  <a:spcPts val="0"/>
                </a:spcBef>
                <a:spcAft>
                  <a:spcPts val="0"/>
                </a:spcAft>
                <a:buNone/>
              </a:pPr>
              <a:t>‹#›</a:t>
            </a:fld>
            <a:endParaRPr lang="ru"/>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1ABA4E-CD72-497B-97AA-7213B3980F60}" type="datetimeFigureOut">
              <a:rPr lang="en-US" smtClean="0"/>
              <a:pPr/>
              <a:t>7/27/2021</a:t>
            </a:fld>
            <a:endParaRPr lang="en-US"/>
          </a:p>
        </p:txBody>
      </p:sp>
      <p:sp>
        <p:nvSpPr>
          <p:cNvPr id="5" name="Нижний колонтитул 4"/>
          <p:cNvSpPr>
            <a:spLocks noGrp="1"/>
          </p:cNvSpPr>
          <p:nvPr>
            <p:ph type="ftr" sz="quarter" idx="11"/>
          </p:nvPr>
        </p:nvSpPr>
        <p:spPr/>
        <p:txBody>
          <a:bodyPr/>
          <a:lstStyle/>
          <a:p>
            <a:endParaRPr kumimoji="0" lang="en-US"/>
          </a:p>
        </p:txBody>
      </p:sp>
      <p:sp>
        <p:nvSpPr>
          <p:cNvPr id="6" name="Номер слайда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pPr marL="0" lvl="0" indent="0" algn="r" rtl="0">
                <a:spcBef>
                  <a:spcPts val="0"/>
                </a:spcBef>
                <a:spcAft>
                  <a:spcPts val="0"/>
                </a:spcAft>
                <a:buNone/>
              </a:pPr>
              <a:t>‹#›</a:t>
            </a:fld>
            <a:endParaRPr lang="ru"/>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485901"/>
            <a:ext cx="7772400" cy="1021556"/>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2525316"/>
            <a:ext cx="7772400" cy="1132284"/>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B41ABA4E-CD72-497B-97AA-7213B3980F60}" type="datetimeFigureOut">
              <a:rPr lang="en-US" smtClean="0"/>
              <a:pPr/>
              <a:t>7/27/2021</a:t>
            </a:fld>
            <a:endParaRPr lang="en-US"/>
          </a:p>
        </p:txBody>
      </p:sp>
      <p:sp>
        <p:nvSpPr>
          <p:cNvPr id="5" name="Нижний колонтитул 4"/>
          <p:cNvSpPr>
            <a:spLocks noGrp="1"/>
          </p:cNvSpPr>
          <p:nvPr>
            <p:ph type="ftr" sz="quarter" idx="11"/>
          </p:nvPr>
        </p:nvSpPr>
        <p:spPr/>
        <p:txBody>
          <a:bodyPr/>
          <a:lstStyle/>
          <a:p>
            <a:endParaRPr kumimoji="0" lang="en-US"/>
          </a:p>
        </p:txBody>
      </p:sp>
      <p:sp>
        <p:nvSpPr>
          <p:cNvPr id="6" name="Номер слайда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pPr marL="0" lvl="0" indent="0" algn="r" rtl="0">
                <a:spcBef>
                  <a:spcPts val="0"/>
                </a:spcBef>
                <a:spcAft>
                  <a:spcPts val="0"/>
                </a:spcAft>
                <a:buNone/>
              </a:pPr>
              <a:t>‹#›</a:t>
            </a:fld>
            <a:endParaRPr lang="ru"/>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87069"/>
            <a:ext cx="4038600" cy="3394472"/>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87069"/>
            <a:ext cx="4038600" cy="3394472"/>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1ABA4E-CD72-497B-97AA-7213B3980F60}" type="datetimeFigureOut">
              <a:rPr lang="en-US" smtClean="0"/>
              <a:pPr/>
              <a:t>7/27/2021</a:t>
            </a:fld>
            <a:endParaRPr lang="en-US"/>
          </a:p>
        </p:txBody>
      </p:sp>
      <p:sp>
        <p:nvSpPr>
          <p:cNvPr id="6" name="Нижний колонтитул 5"/>
          <p:cNvSpPr>
            <a:spLocks noGrp="1"/>
          </p:cNvSpPr>
          <p:nvPr>
            <p:ph type="ftr" sz="quarter" idx="11"/>
          </p:nvPr>
        </p:nvSpPr>
        <p:spPr/>
        <p:txBody>
          <a:bodyPr/>
          <a:lstStyle/>
          <a:p>
            <a:endParaRPr kumimoji="0" lang="en-US"/>
          </a:p>
        </p:txBody>
      </p:sp>
      <p:sp>
        <p:nvSpPr>
          <p:cNvPr id="7" name="Номер слайда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pPr marL="0" lvl="0" indent="0" algn="r" rtl="0">
                <a:spcBef>
                  <a:spcPts val="0"/>
                </a:spcBef>
                <a:spcAft>
                  <a:spcPts val="0"/>
                </a:spcAft>
                <a:buNone/>
              </a:pPr>
              <a:t>‹#›</a:t>
            </a:fld>
            <a:endParaRPr lang="ru"/>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857250"/>
            <a:ext cx="8382000" cy="802386"/>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1683728"/>
            <a:ext cx="4041648" cy="3429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6" y="1683728"/>
            <a:ext cx="4041775" cy="3429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031389"/>
            <a:ext cx="4041648" cy="291465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5" y="2031389"/>
            <a:ext cx="4041775" cy="291465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B41ABA4E-CD72-497B-97AA-7213B3980F60}" type="datetimeFigureOut">
              <a:rPr lang="en-US" smtClean="0"/>
              <a:pPr/>
              <a:t>7/27/2021</a:t>
            </a:fld>
            <a:endParaRPr lang="en-US"/>
          </a:p>
        </p:txBody>
      </p:sp>
      <p:sp>
        <p:nvSpPr>
          <p:cNvPr id="27" name="Номер слайда 26"/>
          <p:cNvSpPr>
            <a:spLocks noGrp="1"/>
          </p:cNvSpPr>
          <p:nvPr>
            <p:ph type="sldNum" sz="quarter" idx="11"/>
          </p:nvPr>
        </p:nvSpPr>
        <p:spPr/>
        <p:txBody>
          <a:bodyPr rtlCol="0"/>
          <a:lstStyle/>
          <a:p>
            <a:pPr marL="0" lvl="0" indent="0" algn="r" rtl="0">
              <a:spcBef>
                <a:spcPts val="0"/>
              </a:spcBef>
              <a:spcAft>
                <a:spcPts val="0"/>
              </a:spcAft>
              <a:buNone/>
            </a:pPr>
            <a:fld id="{00000000-1234-1234-1234-123412341234}" type="slidenum">
              <a:rPr lang="ru" smtClean="0"/>
              <a:pPr marL="0" lvl="0" indent="0" algn="r" rtl="0">
                <a:spcBef>
                  <a:spcPts val="0"/>
                </a:spcBef>
                <a:spcAft>
                  <a:spcPts val="0"/>
                </a:spcAft>
                <a:buNone/>
              </a:pPr>
              <a:t>‹#›</a:t>
            </a:fld>
            <a:endParaRPr lang="ru"/>
          </a:p>
        </p:txBody>
      </p:sp>
      <p:sp>
        <p:nvSpPr>
          <p:cNvPr id="28" name="Нижний колонтитул 27"/>
          <p:cNvSpPr>
            <a:spLocks noGrp="1"/>
          </p:cNvSpPr>
          <p:nvPr>
            <p:ph type="ftr" sz="quarter" idx="12"/>
          </p:nvPr>
        </p:nvSpPr>
        <p:spPr/>
        <p:txBody>
          <a:bodyPr rtlCol="0"/>
          <a:lstStyle/>
          <a:p>
            <a:endParaRPr kumimoji="0"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857250"/>
            <a:ext cx="8229600" cy="802386"/>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459486"/>
            <a:ext cx="957264" cy="342900"/>
          </a:xfrm>
        </p:spPr>
        <p:txBody>
          <a:bodyPr/>
          <a:lstStyle/>
          <a:p>
            <a:fld id="{B41ABA4E-CD72-497B-97AA-7213B3980F60}" type="datetimeFigureOut">
              <a:rPr lang="en-US" smtClean="0"/>
              <a:pPr/>
              <a:t>7/27/2021</a:t>
            </a:fld>
            <a:endParaRPr lang="en-US"/>
          </a:p>
        </p:txBody>
      </p:sp>
      <p:sp>
        <p:nvSpPr>
          <p:cNvPr id="4" name="Нижний колонтитул 3"/>
          <p:cNvSpPr>
            <a:spLocks noGrp="1"/>
          </p:cNvSpPr>
          <p:nvPr>
            <p:ph type="ftr" sz="quarter" idx="11"/>
          </p:nvPr>
        </p:nvSpPr>
        <p:spPr>
          <a:xfrm>
            <a:off x="5257800" y="459486"/>
            <a:ext cx="1325880" cy="342900"/>
          </a:xfrm>
        </p:spPr>
        <p:txBody>
          <a:bodyPr/>
          <a:lstStyle/>
          <a:p>
            <a:endParaRPr kumimoji="0" lang="en-US"/>
          </a:p>
        </p:txBody>
      </p:sp>
      <p:sp>
        <p:nvSpPr>
          <p:cNvPr id="5" name="Номер слайда 4"/>
          <p:cNvSpPr>
            <a:spLocks noGrp="1"/>
          </p:cNvSpPr>
          <p:nvPr>
            <p:ph type="sldNum" sz="quarter" idx="12"/>
          </p:nvPr>
        </p:nvSpPr>
        <p:spPr>
          <a:xfrm>
            <a:off x="8174736" y="1704"/>
            <a:ext cx="762000" cy="274320"/>
          </a:xfrm>
        </p:spPr>
        <p:txBody>
          <a:bodyPr/>
          <a:lstStyle/>
          <a:p>
            <a:pPr marL="0" lvl="0" indent="0" algn="r" rtl="0">
              <a:spcBef>
                <a:spcPts val="0"/>
              </a:spcBef>
              <a:spcAft>
                <a:spcPts val="0"/>
              </a:spcAft>
              <a:buNone/>
            </a:pPr>
            <a:fld id="{00000000-1234-1234-1234-123412341234}" type="slidenum">
              <a:rPr lang="ru" smtClean="0"/>
              <a:pPr marL="0" lvl="0" indent="0" algn="r" rtl="0">
                <a:spcBef>
                  <a:spcPts val="0"/>
                </a:spcBef>
                <a:spcAft>
                  <a:spcPts val="0"/>
                </a:spcAft>
                <a:buNone/>
              </a:pPr>
              <a:t>‹#›</a:t>
            </a:fld>
            <a:endParaRPr lang="ru"/>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1ABA4E-CD72-497B-97AA-7213B3980F60}" type="datetimeFigureOut">
              <a:rPr lang="en-US" smtClean="0"/>
              <a:pPr/>
              <a:t>7/27/2021</a:t>
            </a:fld>
            <a:endParaRPr lang="en-US"/>
          </a:p>
        </p:txBody>
      </p:sp>
      <p:sp>
        <p:nvSpPr>
          <p:cNvPr id="3" name="Нижний колонтитул 2"/>
          <p:cNvSpPr>
            <a:spLocks noGrp="1"/>
          </p:cNvSpPr>
          <p:nvPr>
            <p:ph type="ftr" sz="quarter" idx="11"/>
          </p:nvPr>
        </p:nvSpPr>
        <p:spPr/>
        <p:txBody>
          <a:bodyPr/>
          <a:lstStyle/>
          <a:p>
            <a:endParaRPr kumimoji="0" lang="en-US"/>
          </a:p>
        </p:txBody>
      </p:sp>
      <p:sp>
        <p:nvSpPr>
          <p:cNvPr id="4" name="Номер слайда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pPr marL="0" lvl="0" indent="0" algn="r" rtl="0">
                <a:spcBef>
                  <a:spcPts val="0"/>
                </a:spcBef>
                <a:spcAft>
                  <a:spcPts val="0"/>
                </a:spcAft>
                <a:buNone/>
              </a:pPr>
              <a:t>‹#›</a:t>
            </a:fld>
            <a:endParaRPr lang="ru"/>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826478"/>
            <a:ext cx="3383280" cy="658368"/>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1508045"/>
            <a:ext cx="3383280" cy="346329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582215"/>
            <a:ext cx="5102352" cy="438912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1ABA4E-CD72-497B-97AA-7213B3980F60}" type="datetimeFigureOut">
              <a:rPr lang="en-US" smtClean="0"/>
              <a:pPr/>
              <a:t>7/27/2021</a:t>
            </a:fld>
            <a:endParaRPr lang="en-US"/>
          </a:p>
        </p:txBody>
      </p:sp>
      <p:sp>
        <p:nvSpPr>
          <p:cNvPr id="6" name="Нижний колонтитул 5"/>
          <p:cNvSpPr>
            <a:spLocks noGrp="1"/>
          </p:cNvSpPr>
          <p:nvPr>
            <p:ph type="ftr" sz="quarter" idx="11"/>
          </p:nvPr>
        </p:nvSpPr>
        <p:spPr/>
        <p:txBody>
          <a:bodyPr/>
          <a:lstStyle/>
          <a:p>
            <a:endParaRPr kumimoji="0" lang="en-US"/>
          </a:p>
        </p:txBody>
      </p:sp>
      <p:sp>
        <p:nvSpPr>
          <p:cNvPr id="7" name="Номер слайда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pPr marL="0" lvl="0" indent="0" algn="r" rtl="0">
                <a:spcBef>
                  <a:spcPts val="0"/>
                </a:spcBef>
                <a:spcAft>
                  <a:spcPts val="0"/>
                </a:spcAft>
                <a:buNone/>
              </a:pPr>
              <a:t>‹#›</a:t>
            </a:fld>
            <a:endParaRPr lang="ru"/>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5" y="831870"/>
            <a:ext cx="586803" cy="3511228"/>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857250"/>
            <a:ext cx="4572000" cy="3429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2455731"/>
            <a:ext cx="2590800" cy="1887367"/>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41ABA4E-CD72-497B-97AA-7213B3980F60}" type="datetimeFigureOut">
              <a:rPr lang="en-US" smtClean="0"/>
              <a:pPr/>
              <a:t>7/27/2021</a:t>
            </a:fld>
            <a:endParaRPr lang="en-US"/>
          </a:p>
        </p:txBody>
      </p:sp>
      <p:sp>
        <p:nvSpPr>
          <p:cNvPr id="6" name="Нижний колонтитул 5"/>
          <p:cNvSpPr>
            <a:spLocks noGrp="1"/>
          </p:cNvSpPr>
          <p:nvPr>
            <p:ph type="ftr" sz="quarter" idx="11"/>
          </p:nvPr>
        </p:nvSpPr>
        <p:spPr/>
        <p:txBody>
          <a:bodyPr/>
          <a:lstStyle/>
          <a:p>
            <a:endParaRPr kumimoji="0" lang="en-US"/>
          </a:p>
        </p:txBody>
      </p:sp>
      <p:sp>
        <p:nvSpPr>
          <p:cNvPr id="7" name="Номер слайда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pPr marL="0" lvl="0" indent="0" algn="r" rtl="0">
                <a:spcBef>
                  <a:spcPts val="0"/>
                </a:spcBef>
                <a:spcAft>
                  <a:spcPts val="0"/>
                </a:spcAft>
                <a:buNone/>
              </a:pPr>
              <a:t>‹#›</a:t>
            </a:fld>
            <a:endParaRPr lang="ru"/>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275114"/>
            <a:ext cx="9144000" cy="6330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0"/>
            <a:ext cx="9144000" cy="232997"/>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1" y="231207"/>
            <a:ext cx="9144001" cy="6858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3" y="270185"/>
            <a:ext cx="3733819" cy="6831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1" y="330085"/>
            <a:ext cx="3733801" cy="135026"/>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373128"/>
            <a:ext cx="3063240" cy="20574"/>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441707"/>
            <a:ext cx="160020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1501"/>
            <a:ext cx="57626" cy="466344"/>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1501"/>
            <a:ext cx="27432" cy="466344"/>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1501"/>
            <a:ext cx="9144" cy="466344"/>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1501"/>
            <a:ext cx="27432" cy="466344"/>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285"/>
            <a:ext cx="54864" cy="438912"/>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285"/>
            <a:ext cx="9144" cy="438912"/>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857250"/>
            <a:ext cx="8229600" cy="8001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87068"/>
            <a:ext cx="8229600" cy="3243834"/>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459486"/>
            <a:ext cx="957264" cy="342900"/>
          </a:xfrm>
          <a:prstGeom prst="rect">
            <a:avLst/>
          </a:prstGeom>
        </p:spPr>
        <p:txBody>
          <a:bodyPr vert="horz"/>
          <a:lstStyle>
            <a:lvl1pPr algn="l" eaLnBrk="1" latinLnBrk="0" hangingPunct="1">
              <a:defRPr kumimoji="0" sz="800">
                <a:solidFill>
                  <a:schemeClr val="accent2"/>
                </a:solidFill>
              </a:defRPr>
            </a:lvl1pPr>
          </a:lstStyle>
          <a:p>
            <a:fld id="{B41ABA4E-CD72-497B-97AA-7213B3980F60}" type="datetimeFigureOut">
              <a:rPr lang="en-US" smtClean="0"/>
              <a:pPr/>
              <a:t>7/27/2021</a:t>
            </a:fld>
            <a:endParaRPr lang="en-US"/>
          </a:p>
        </p:txBody>
      </p:sp>
      <p:sp>
        <p:nvSpPr>
          <p:cNvPr id="3" name="Нижний колонтитул 2"/>
          <p:cNvSpPr>
            <a:spLocks noGrp="1"/>
          </p:cNvSpPr>
          <p:nvPr>
            <p:ph type="ftr" sz="quarter" idx="3"/>
          </p:nvPr>
        </p:nvSpPr>
        <p:spPr>
          <a:xfrm>
            <a:off x="5257800" y="459486"/>
            <a:ext cx="1325880" cy="342900"/>
          </a:xfrm>
          <a:prstGeom prst="rect">
            <a:avLst/>
          </a:prstGeom>
        </p:spPr>
        <p:txBody>
          <a:bodyPr vert="horz"/>
          <a:lstStyle>
            <a:lvl1pPr algn="r" eaLnBrk="1" latinLnBrk="0" hangingPunct="1">
              <a:defRPr kumimoji="0" sz="800">
                <a:solidFill>
                  <a:schemeClr val="accent2"/>
                </a:solidFill>
              </a:defRPr>
            </a:lvl1pPr>
          </a:lstStyle>
          <a:p>
            <a:endParaRPr kumimoji="0" lang="en-US"/>
          </a:p>
        </p:txBody>
      </p:sp>
      <p:sp>
        <p:nvSpPr>
          <p:cNvPr id="23" name="Номер слайда 22"/>
          <p:cNvSpPr>
            <a:spLocks noGrp="1"/>
          </p:cNvSpPr>
          <p:nvPr>
            <p:ph type="sldNum" sz="quarter" idx="4"/>
          </p:nvPr>
        </p:nvSpPr>
        <p:spPr>
          <a:xfrm>
            <a:off x="8174736" y="1704"/>
            <a:ext cx="762000" cy="274320"/>
          </a:xfrm>
          <a:prstGeom prst="rect">
            <a:avLst/>
          </a:prstGeom>
        </p:spPr>
        <p:txBody>
          <a:bodyPr vert="horz" anchor="b"/>
          <a:lstStyle>
            <a:lvl1pPr algn="r" eaLnBrk="1" latinLnBrk="0" hangingPunct="1">
              <a:defRPr kumimoji="0" sz="1800">
                <a:solidFill>
                  <a:srgbClr val="FFFFFF"/>
                </a:solidFill>
              </a:defRPr>
            </a:lvl1pPr>
          </a:lstStyle>
          <a:p>
            <a:pPr marL="0" lvl="0" indent="0" algn="r" rtl="0">
              <a:spcBef>
                <a:spcPts val="0"/>
              </a:spcBef>
              <a:spcAft>
                <a:spcPts val="0"/>
              </a:spcAft>
              <a:buNone/>
            </a:pPr>
            <a:fld id="{00000000-1234-1234-1234-123412341234}" type="slidenum">
              <a:rPr lang="ru" smtClean="0"/>
              <a:pPr marL="0" lvl="0" indent="0" algn="r" rtl="0">
                <a:spcBef>
                  <a:spcPts val="0"/>
                </a:spcBef>
                <a:spcAft>
                  <a:spcPts val="0"/>
                </a:spcAft>
                <a:buNone/>
              </a:pPr>
              <a:t>‹#›</a:t>
            </a:fld>
            <a:endParaRPr lang="ru"/>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Lst>
  <p:hf sldNum="0"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prstGeom prst="rect">
            <a:avLst/>
          </a:prstGeom>
        </p:spPr>
        <p:txBody>
          <a:bodyPr spcFirstLastPara="1" wrap="square" lIns="91425" tIns="91425" rIns="91425" bIns="91425" anchor="b" anchorCtr="0">
            <a:normAutofit fontScale="90000"/>
          </a:bodyPr>
          <a:lstStyle/>
          <a:p>
            <a:pPr marL="0" lvl="0" indent="0" algn="ctr" rtl="0">
              <a:spcBef>
                <a:spcPts val="0"/>
              </a:spcBef>
              <a:spcAft>
                <a:spcPts val="0"/>
              </a:spcAft>
              <a:buNone/>
            </a:pPr>
            <a:r>
              <a:rPr lang="ru" dirty="0"/>
              <a:t>Закупочные процедуры по </a:t>
            </a:r>
            <a:r>
              <a:rPr lang="ru" dirty="0" smtClean="0"/>
              <a:t/>
            </a:r>
            <a:br>
              <a:rPr lang="ru" dirty="0" smtClean="0"/>
            </a:br>
            <a:r>
              <a:rPr lang="ru" dirty="0" smtClean="0"/>
              <a:t>44-ФЗ</a:t>
            </a:r>
            <a:r>
              <a:rPr lang="ru" dirty="0"/>
              <a:t>, 223-ФЗ, 615-ПП</a:t>
            </a:r>
            <a:endParaRPr/>
          </a:p>
        </p:txBody>
      </p:sp>
      <p:sp>
        <p:nvSpPr>
          <p:cNvPr id="55" name="Google Shape;55;p13"/>
          <p:cNvSpPr txBox="1">
            <a:spLocks noGrp="1"/>
          </p:cNvSpPr>
          <p:nvPr>
            <p:ph type="subTitle" idx="1"/>
          </p:nvPr>
        </p:nvSpPr>
        <p:spPr>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ru"/>
              <a:t>Докладчик: Балякина Елена Борисовна</a:t>
            </a:r>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dirty="0" smtClean="0"/>
              <a:t>2) Реестр недобросовестных поставщиков (РНП)</a:t>
            </a:r>
            <a:endParaRPr lang="ru-RU" sz="2800" dirty="0"/>
          </a:p>
        </p:txBody>
      </p:sp>
      <p:sp>
        <p:nvSpPr>
          <p:cNvPr id="3" name="Текст 2"/>
          <p:cNvSpPr>
            <a:spLocks noGrp="1"/>
          </p:cNvSpPr>
          <p:nvPr>
            <p:ph type="body" idx="1"/>
          </p:nvPr>
        </p:nvSpPr>
        <p:spPr/>
        <p:txBody>
          <a:bodyPr/>
          <a:lstStyle/>
          <a:p>
            <a:pPr>
              <a:buNone/>
            </a:pPr>
            <a:r>
              <a:rPr lang="ru-RU" dirty="0" smtClean="0"/>
              <a:t>	Данные об участниках (членах) корпоративного юридического лица, которые могут влиять на его деятельность, подлежат включению в РНП в том случае, если они сами или вместе с </a:t>
            </a:r>
            <a:r>
              <a:rPr lang="ru-RU" dirty="0" err="1" smtClean="0"/>
              <a:t>аффилированным</a:t>
            </a:r>
            <a:r>
              <a:rPr lang="ru-RU" dirty="0" smtClean="0"/>
              <a:t> лицом владеют более чем 25% акций (долей, паев) такого юридического лица.</a:t>
            </a:r>
            <a:endParaRPr lang="ru-RU" dirty="0"/>
          </a:p>
        </p:txBody>
      </p:sp>
      <p:sp>
        <p:nvSpPr>
          <p:cNvPr id="4" name="Скругленный прямоугольник 3"/>
          <p:cNvSpPr/>
          <p:nvPr/>
        </p:nvSpPr>
        <p:spPr>
          <a:xfrm>
            <a:off x="1578429" y="1589314"/>
            <a:ext cx="6694714" cy="30262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Указание ИНН учредителей в заявках на участие в  открытых конкурсах, электронных аукционах, электронных запросах предложений, а также  «бумажных» запросах котировок НЕ ТРЕБУЕТСЯ.  </a:t>
            </a:r>
            <a:endParaRPr lang="ru-RU" sz="1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4) Авансирование </a:t>
            </a:r>
            <a:endParaRPr lang="ru-RU" dirty="0"/>
          </a:p>
        </p:txBody>
      </p:sp>
      <p:sp>
        <p:nvSpPr>
          <p:cNvPr id="3" name="Текст 2"/>
          <p:cNvSpPr>
            <a:spLocks noGrp="1"/>
          </p:cNvSpPr>
          <p:nvPr>
            <p:ph type="body" idx="1"/>
          </p:nvPr>
        </p:nvSpPr>
        <p:spPr/>
        <p:txBody>
          <a:bodyPr>
            <a:normAutofit fontScale="85000" lnSpcReduction="10000"/>
          </a:bodyPr>
          <a:lstStyle/>
          <a:p>
            <a:pPr indent="342900" algn="just">
              <a:buNone/>
            </a:pPr>
            <a:r>
              <a:rPr lang="ru-RU" dirty="0" smtClean="0"/>
              <a:t>В контрактах на строительство региональных и муниципальных объектов, если для их оплаты региону выделены федеральные субсидии, заказчик вправе установить аванс в размере не более 50%. При казначейском сопровождении авансовых платежей их предельный размер может составлять 90% суммы контракта.</a:t>
            </a:r>
          </a:p>
          <a:p>
            <a:pPr indent="342900" algn="just">
              <a:buNone/>
            </a:pPr>
            <a:r>
              <a:rPr lang="ru-RU" sz="2100" i="1" dirty="0" smtClean="0"/>
              <a:t>(См. Постановление Правительства РФ от 23.01.2021 № 39 «О внесении изменений в пункты 18, 26(4) и 26(8) Положения о мерах по обеспечению исполнения федерального бюджета и приостановлении действия отдельных положений некоторых актов Правительства Российской Федерации»)</a:t>
            </a:r>
          </a:p>
          <a:p>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17"/>
          <p:cNvSpPr txBox="1">
            <a:spLocks noGrp="1"/>
          </p:cNvSpPr>
          <p:nvPr>
            <p:ph type="title"/>
          </p:nvPr>
        </p:nvSpPr>
        <p:spPr>
          <a:prstGeom prst="rect">
            <a:avLst/>
          </a:prstGeom>
        </p:spPr>
        <p:txBody>
          <a:bodyPr spcFirstLastPara="1" wrap="square" lIns="91425" tIns="91425" rIns="91425" bIns="91425" anchor="ctr" anchorCtr="0">
            <a:normAutofit fontScale="90000"/>
          </a:bodyPr>
          <a:lstStyle/>
          <a:p>
            <a:pPr marL="0" lvl="0" indent="0" algn="ctr" rtl="0">
              <a:spcBef>
                <a:spcPts val="0"/>
              </a:spcBef>
              <a:spcAft>
                <a:spcPts val="0"/>
              </a:spcAft>
              <a:buNone/>
            </a:pPr>
            <a:r>
              <a:rPr lang="ru" dirty="0" smtClean="0"/>
              <a:t>2. Проблемы </a:t>
            </a:r>
            <a:r>
              <a:rPr lang="ru" dirty="0"/>
              <a:t>одностороннего отказа заказчика от исполнения контракта (договора), отказ в приемке результата работ</a:t>
            </a:r>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3" name="Google Shape;83;p18"/>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ru" dirty="0"/>
              <a:t>Заказчик имеет право расторгнуть контракт в одностороннем порядке, если такое право закреплено в контракте (часть 9 статьи 95).</a:t>
            </a:r>
            <a:endParaRPr/>
          </a:p>
          <a:p>
            <a:pPr marL="0" lvl="0" indent="0" algn="l" rtl="0">
              <a:spcBef>
                <a:spcPts val="1200"/>
              </a:spcBef>
              <a:spcAft>
                <a:spcPts val="1200"/>
              </a:spcAft>
              <a:buNone/>
            </a:pPr>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1700" y="397611"/>
            <a:ext cx="8520600" cy="872147"/>
          </a:xfrm>
        </p:spPr>
        <p:txBody>
          <a:bodyPr>
            <a:noAutofit/>
          </a:bodyPr>
          <a:lstStyle/>
          <a:p>
            <a:r>
              <a:rPr lang="ru-RU" sz="2800" dirty="0" smtClean="0"/>
              <a:t>Основания для одностороннего отказа от исполнения контракта</a:t>
            </a:r>
            <a:br>
              <a:rPr lang="ru-RU" sz="2800" dirty="0" smtClean="0"/>
            </a:br>
            <a:endParaRPr lang="ru-RU" sz="2800" dirty="0"/>
          </a:p>
        </p:txBody>
      </p:sp>
      <p:sp>
        <p:nvSpPr>
          <p:cNvPr id="3" name="Текст 2"/>
          <p:cNvSpPr>
            <a:spLocks noGrp="1"/>
          </p:cNvSpPr>
          <p:nvPr>
            <p:ph type="body" idx="1"/>
          </p:nvPr>
        </p:nvSpPr>
        <p:spPr>
          <a:xfrm>
            <a:off x="311700" y="1269758"/>
            <a:ext cx="8520600" cy="3416400"/>
          </a:xfrm>
        </p:spPr>
        <p:txBody>
          <a:bodyPr>
            <a:normAutofit fontScale="25000" lnSpcReduction="20000"/>
          </a:bodyPr>
          <a:lstStyle/>
          <a:p>
            <a:pPr marL="180000" indent="342900" algn="just">
              <a:buNone/>
            </a:pPr>
            <a:endParaRPr lang="ru-RU" sz="4800" dirty="0" smtClean="0"/>
          </a:p>
          <a:p>
            <a:pPr marL="180000" indent="342900" algn="just">
              <a:buNone/>
            </a:pPr>
            <a:r>
              <a:rPr lang="ru-RU" sz="6400" dirty="0" smtClean="0"/>
              <a:t>1) если в ходе исполнения контракта установлено, что поставщик (подрядчик, исполнитель) и (или) поставляемый товар не соответствуют установленным извещением об осуществлении закупки и (или) документацией о закупке требованиям к участникам закупки и (или) поставляемому товару или представил недостоверную информацию о своем соответствии и (или) соответствии поставляемого товара таким требованиям, что позволило ему стать победителем определения поставщика (подрядчика, исполнителя);</a:t>
            </a:r>
          </a:p>
          <a:p>
            <a:pPr marL="180000" indent="342900" algn="just">
              <a:buNone/>
            </a:pPr>
            <a:r>
              <a:rPr lang="ru-RU" sz="6400" dirty="0" smtClean="0"/>
              <a:t>2) если в ходе исполнения заключенного в соответствии с п.47 ч.1 ст. 93 закона 44-ФЗ контракта на поставку товара, производство которого создано или модернизировано и (или) освоено на территории Российской Федерации в соответствии со специальным инвестиционным контрактом, такой специальный инвестиционный контракт расторгнут. </a:t>
            </a:r>
          </a:p>
          <a:p>
            <a:pPr marL="180000" indent="342900" algn="just">
              <a:buNone/>
            </a:pPr>
            <a:r>
              <a:rPr lang="ru-RU" sz="6400" dirty="0" smtClean="0"/>
              <a:t>3) если в ходе исполнения заключенного в соответствии с п.48 ч.1 ст.93  закона 44-ФЗ контракта на поставку товара, производство которого создано или модернизировано и (или) освоено на территории субъекта Российской Федерации в соответствии с государственным контрактом, заключенным согласно статье 111.4  закона 44-ФЗ, такой государственный контракт расторгнут. </a:t>
            </a:r>
          </a:p>
          <a:p>
            <a:pPr marL="180000" indent="342900" algn="just">
              <a:buNone/>
            </a:pPr>
            <a:r>
              <a:rPr lang="ru-RU" sz="6400" dirty="0" smtClean="0"/>
              <a:t>4) В случаях, предусмотренных Гражданским кодексом РФ.</a:t>
            </a:r>
            <a:endParaRPr lang="ru-RU" sz="6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1700" y="445024"/>
            <a:ext cx="8520600" cy="872147"/>
          </a:xfrm>
        </p:spPr>
        <p:txBody>
          <a:bodyPr>
            <a:noAutofit/>
          </a:bodyPr>
          <a:lstStyle/>
          <a:p>
            <a:r>
              <a:rPr lang="ru-RU" sz="2800" dirty="0" smtClean="0"/>
              <a:t>Основания для одностороннего отказа от исполнения контракта по ГК РФ</a:t>
            </a:r>
            <a:br>
              <a:rPr lang="ru-RU" sz="2800" dirty="0" smtClean="0"/>
            </a:br>
            <a:endParaRPr lang="ru-RU" sz="2800" dirty="0"/>
          </a:p>
        </p:txBody>
      </p:sp>
      <p:sp>
        <p:nvSpPr>
          <p:cNvPr id="3" name="Текст 2"/>
          <p:cNvSpPr>
            <a:spLocks noGrp="1"/>
          </p:cNvSpPr>
          <p:nvPr>
            <p:ph type="body" idx="1"/>
          </p:nvPr>
        </p:nvSpPr>
        <p:spPr>
          <a:xfrm>
            <a:off x="311700" y="1422399"/>
            <a:ext cx="8520600" cy="3146475"/>
          </a:xfrm>
        </p:spPr>
        <p:txBody>
          <a:bodyPr>
            <a:normAutofit fontScale="47500" lnSpcReduction="20000"/>
          </a:bodyPr>
          <a:lstStyle/>
          <a:p>
            <a:pPr marL="180000" indent="342900" algn="just">
              <a:buNone/>
            </a:pPr>
            <a:endParaRPr lang="ru-RU" sz="4800" dirty="0" smtClean="0"/>
          </a:p>
          <a:p>
            <a:pPr algn="ctr">
              <a:buNone/>
            </a:pPr>
            <a:r>
              <a:rPr lang="ru-RU" sz="4500" dirty="0" smtClean="0"/>
              <a:t>При поставке товаров: </a:t>
            </a:r>
          </a:p>
          <a:p>
            <a:r>
              <a:rPr lang="ru-RU" sz="4500" dirty="0" smtClean="0"/>
              <a:t>поставки товаров ненадлежащего качества с недостатками, которые не могут быть устранены в приемлемый для покупателя срок;</a:t>
            </a:r>
          </a:p>
          <a:p>
            <a:r>
              <a:rPr lang="ru-RU" sz="4500" dirty="0" smtClean="0"/>
              <a:t>неоднократного нарушения сроков поставки товаров.</a:t>
            </a:r>
          </a:p>
          <a:p>
            <a:pPr algn="ctr">
              <a:buNone/>
            </a:pPr>
            <a:endParaRPr lang="ru-RU" sz="4500" dirty="0" smtClean="0"/>
          </a:p>
          <a:p>
            <a:pPr algn="ctr">
              <a:buNone/>
            </a:pPr>
            <a:r>
              <a:rPr lang="ru-RU" sz="4500" dirty="0" smtClean="0"/>
              <a:t>Нарушение договора поставки покупателем предполагается существенным в случаях:</a:t>
            </a:r>
          </a:p>
          <a:p>
            <a:r>
              <a:rPr lang="ru-RU" sz="4500" dirty="0" smtClean="0"/>
              <a:t>неоднократного нарушения сроков оплаты товаров;</a:t>
            </a:r>
          </a:p>
          <a:p>
            <a:r>
              <a:rPr lang="ru-RU" sz="4500" dirty="0" smtClean="0"/>
              <a:t>неоднократной </a:t>
            </a:r>
            <a:r>
              <a:rPr lang="ru-RU" sz="4500" dirty="0" err="1" smtClean="0"/>
              <a:t>невыборки</a:t>
            </a:r>
            <a:r>
              <a:rPr lang="ru-RU" sz="4500" dirty="0" smtClean="0"/>
              <a:t> товаров.</a:t>
            </a:r>
            <a:endParaRPr lang="ru-RU" sz="45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1700" y="445024"/>
            <a:ext cx="8520600" cy="872147"/>
          </a:xfrm>
        </p:spPr>
        <p:txBody>
          <a:bodyPr>
            <a:noAutofit/>
          </a:bodyPr>
          <a:lstStyle/>
          <a:p>
            <a:r>
              <a:rPr lang="ru-RU" sz="2800" dirty="0" smtClean="0"/>
              <a:t>Основания для одностороннего отказа от исполнения контракта по ГК РФ</a:t>
            </a:r>
            <a:br>
              <a:rPr lang="ru-RU" sz="2800" dirty="0" smtClean="0"/>
            </a:br>
            <a:endParaRPr lang="ru-RU" sz="2800" dirty="0"/>
          </a:p>
        </p:txBody>
      </p:sp>
      <p:sp>
        <p:nvSpPr>
          <p:cNvPr id="3" name="Текст 2"/>
          <p:cNvSpPr>
            <a:spLocks noGrp="1"/>
          </p:cNvSpPr>
          <p:nvPr>
            <p:ph type="body" idx="1"/>
          </p:nvPr>
        </p:nvSpPr>
        <p:spPr/>
        <p:txBody>
          <a:bodyPr>
            <a:normAutofit/>
          </a:bodyPr>
          <a:lstStyle/>
          <a:p>
            <a:pPr algn="ctr">
              <a:buNone/>
            </a:pPr>
            <a:endParaRPr lang="ru-RU" sz="1800" dirty="0" smtClean="0"/>
          </a:p>
          <a:p>
            <a:pPr algn="ctr">
              <a:buNone/>
            </a:pPr>
            <a:r>
              <a:rPr lang="ru-RU" sz="1800" dirty="0" smtClean="0"/>
              <a:t>При выполнении работ: </a:t>
            </a:r>
          </a:p>
          <a:p>
            <a:r>
              <a:rPr lang="ru-RU" sz="1800" dirty="0" smtClean="0"/>
              <a:t>В любое время с возмещением подрядчику понесенных расходов</a:t>
            </a:r>
            <a:endParaRPr lang="ru-RU" sz="1800" dirty="0"/>
          </a:p>
        </p:txBody>
      </p:sp>
      <p:sp>
        <p:nvSpPr>
          <p:cNvPr id="4" name="Скругленный прямоугольник 3"/>
          <p:cNvSpPr/>
          <p:nvPr/>
        </p:nvSpPr>
        <p:spPr>
          <a:xfrm>
            <a:off x="685800" y="2362200"/>
            <a:ext cx="7848600" cy="24057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Если иное не предусмотрено договором подряда, заказчик может в любое время до сдачи ему результата работы отказаться от исполнения договора, уплатив подрядчику часть установленной цены пропорционально части работы, выполненной до получения извещения об отказе заказчика от исполнения договора. Заказчик также обязан возместить подрядчику убытки, причиненные прекращением договора подряда, в пределах разницы между ценой, определенной за всю работу, и частью цены, выплаченной за выполненную работу (ст.717 ГК РФ).</a:t>
            </a:r>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9"/>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dirty="0" smtClean="0"/>
              <a:t>Пример:</a:t>
            </a:r>
            <a:endParaRPr/>
          </a:p>
        </p:txBody>
      </p:sp>
      <p:sp>
        <p:nvSpPr>
          <p:cNvPr id="89" name="Google Shape;89;p19"/>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ru" dirty="0"/>
              <a:t>Нарушение срока выполнения работ на 3 дня является несущественным и не может служить основанием для расторжения </a:t>
            </a:r>
            <a:r>
              <a:rPr lang="ru" dirty="0" smtClean="0"/>
              <a:t>контракта</a:t>
            </a:r>
          </a:p>
          <a:p>
            <a:pPr marL="0" lvl="0" indent="0" algn="l" rtl="0">
              <a:spcBef>
                <a:spcPts val="0"/>
              </a:spcBef>
              <a:spcAft>
                <a:spcPts val="1200"/>
              </a:spcAft>
              <a:buNone/>
            </a:pPr>
            <a:r>
              <a:rPr lang="ru" sz="1600" i="1" dirty="0" smtClean="0"/>
              <a:t>(См.: Постановление Арбитражного </a:t>
            </a:r>
            <a:r>
              <a:rPr lang="ru" sz="1600" i="1" dirty="0"/>
              <a:t>суда </a:t>
            </a:r>
            <a:r>
              <a:rPr lang="ru" sz="1600" i="1" dirty="0" smtClean="0"/>
              <a:t>Уральского </a:t>
            </a:r>
            <a:r>
              <a:rPr lang="ru" sz="1600" i="1" dirty="0"/>
              <a:t>округа от 11 мая 2018 года </a:t>
            </a:r>
            <a:r>
              <a:rPr lang="ru" sz="1600" i="1" dirty="0" smtClean="0"/>
              <a:t>№ </a:t>
            </a:r>
            <a:r>
              <a:rPr lang="ru" sz="1600" i="1" dirty="0"/>
              <a:t>Ф09-14 </a:t>
            </a:r>
            <a:r>
              <a:rPr lang="ru" sz="1600" i="1" dirty="0" smtClean="0"/>
              <a:t>25/18)</a:t>
            </a:r>
            <a:endParaRPr sz="1600" i="1"/>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20"/>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dirty="0" smtClean="0"/>
              <a:t>Пример:</a:t>
            </a:r>
            <a:endParaRPr/>
          </a:p>
        </p:txBody>
      </p:sp>
      <p:sp>
        <p:nvSpPr>
          <p:cNvPr id="95" name="Google Shape;95;p20"/>
          <p:cNvSpPr txBox="1">
            <a:spLocks noGrp="1"/>
          </p:cNvSpPr>
          <p:nvPr>
            <p:ph type="body" idx="1"/>
          </p:nvPr>
        </p:nvSpPr>
        <p:spPr>
          <a:prstGeom prst="rect">
            <a:avLst/>
          </a:prstGeom>
        </p:spPr>
        <p:txBody>
          <a:bodyPr spcFirstLastPara="1" wrap="square" lIns="91425" tIns="91425" rIns="91425" bIns="91425" anchor="t" anchorCtr="0">
            <a:normAutofit fontScale="92500"/>
          </a:bodyPr>
          <a:lstStyle/>
          <a:p>
            <a:pPr marL="0" lvl="0" indent="457200" algn="just" rtl="0">
              <a:spcBef>
                <a:spcPts val="0"/>
              </a:spcBef>
              <a:spcAft>
                <a:spcPts val="1200"/>
              </a:spcAft>
              <a:buNone/>
            </a:pPr>
            <a:r>
              <a:rPr lang="ru" dirty="0"/>
              <a:t>Заказчиком принято решение об одностороннем отказе от исполнения контракта, поскольку исполнитель не приступил к выполнению работ. </a:t>
            </a:r>
            <a:endParaRPr lang="ru" dirty="0" smtClean="0"/>
          </a:p>
          <a:p>
            <a:pPr indent="457200" algn="just">
              <a:buNone/>
            </a:pPr>
            <a:r>
              <a:rPr lang="ru" dirty="0" smtClean="0"/>
              <a:t>Судом </a:t>
            </a:r>
            <a:r>
              <a:rPr lang="ru" dirty="0"/>
              <a:t>установлено, что исполнитель несколько раз направлял письма в адрес заказчика с просьбой, </a:t>
            </a:r>
            <a:r>
              <a:rPr lang="ru" dirty="0" smtClean="0"/>
              <a:t>предоставить </a:t>
            </a:r>
            <a:r>
              <a:rPr lang="ru" dirty="0"/>
              <a:t>возможность начать выполнение работ</a:t>
            </a:r>
            <a:r>
              <a:rPr lang="ru" dirty="0" smtClean="0"/>
              <a:t>.</a:t>
            </a:r>
          </a:p>
          <a:p>
            <a:pPr indent="342900">
              <a:buNone/>
            </a:pPr>
            <a:r>
              <a:rPr lang="ru" sz="1700" i="1" dirty="0" smtClean="0"/>
              <a:t>(См.: </a:t>
            </a:r>
            <a:r>
              <a:rPr lang="ru-RU" sz="1700" i="1" dirty="0" smtClean="0"/>
              <a:t>Постановление Арбитражного суда Уральского округа от 25 июня 2018 г. № Ф09-3244/18).</a:t>
            </a:r>
            <a:endParaRPr sz="1700" i="1"/>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21"/>
          <p:cNvSpPr txBox="1">
            <a:spLocks noGrp="1"/>
          </p:cNvSpPr>
          <p:nvPr>
            <p:ph type="title"/>
          </p:nvPr>
        </p:nvSpPr>
        <p:spPr>
          <a:prstGeom prst="rect">
            <a:avLst/>
          </a:prstGeom>
        </p:spPr>
        <p:txBody>
          <a:bodyPr spcFirstLastPara="1" wrap="square" lIns="91425" tIns="91425" rIns="91425" bIns="91425" anchor="ctr" anchorCtr="0">
            <a:normAutofit fontScale="90000"/>
          </a:bodyPr>
          <a:lstStyle/>
          <a:p>
            <a:pPr marL="0" lvl="0" indent="0" algn="ctr" rtl="0">
              <a:spcBef>
                <a:spcPts val="0"/>
              </a:spcBef>
              <a:spcAft>
                <a:spcPts val="0"/>
              </a:spcAft>
              <a:buNone/>
            </a:pPr>
            <a:r>
              <a:rPr lang="ru" dirty="0" smtClean="0"/>
              <a:t>3. Необоснованное </a:t>
            </a:r>
            <a:r>
              <a:rPr lang="ru" dirty="0"/>
              <a:t>укрупнение закупок подрядных работ заказчиками</a:t>
            </a:r>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prstGeom prst="rect">
            <a:avLst/>
          </a:prstGeom>
        </p:spPr>
        <p:txBody>
          <a:bodyPr spcFirstLastPara="1" wrap="square" lIns="91425" tIns="91425" rIns="91425" bIns="91425" anchor="ctr" anchorCtr="0">
            <a:normAutofit fontScale="90000"/>
          </a:bodyPr>
          <a:lstStyle/>
          <a:p>
            <a:pPr marL="0" lvl="0" indent="0" algn="ctr" rtl="0">
              <a:spcBef>
                <a:spcPts val="0"/>
              </a:spcBef>
              <a:spcAft>
                <a:spcPts val="0"/>
              </a:spcAft>
              <a:buNone/>
            </a:pPr>
            <a:r>
              <a:rPr lang="ru" dirty="0" smtClean="0"/>
              <a:t>1.Обзор </a:t>
            </a:r>
            <a:r>
              <a:rPr lang="ru" dirty="0"/>
              <a:t>изменений законодательства в сфере закупок </a:t>
            </a:r>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pPr algn="ctr"/>
            <a:r>
              <a:rPr lang="ru-RU" dirty="0" smtClean="0"/>
              <a:t>Почему нельзя укрупнять лоты?</a:t>
            </a:r>
            <a:endParaRPr lang="ru-RU" dirty="0"/>
          </a:p>
        </p:txBody>
      </p:sp>
      <p:sp>
        <p:nvSpPr>
          <p:cNvPr id="4" name="Содержимое 3"/>
          <p:cNvSpPr>
            <a:spLocks noGrp="1"/>
          </p:cNvSpPr>
          <p:nvPr>
            <p:ph idx="1"/>
          </p:nvPr>
        </p:nvSpPr>
        <p:spPr/>
        <p:txBody>
          <a:bodyPr>
            <a:normAutofit/>
          </a:bodyPr>
          <a:lstStyle/>
          <a:p>
            <a:pPr indent="0">
              <a:buNone/>
            </a:pPr>
            <a:r>
              <a:rPr lang="ru-RU" dirty="0" smtClean="0"/>
              <a:t>Ответ: укрупнение лотов приводит к необоснованному сокращению потенциальных участников закупки и, соответственно, ограничению конкуренции, что за собой может повлечь неэкономное расходование бюджетных средств</a:t>
            </a:r>
          </a:p>
          <a:p>
            <a:pPr indent="0">
              <a:buNone/>
            </a:pPr>
            <a:r>
              <a:rPr lang="ru-RU" sz="1600" i="1" dirty="0" smtClean="0"/>
              <a:t>(См: Решение Новосибирского УФАС России от 12.02.2020  № 054/01/17-1981/2019 ).</a:t>
            </a:r>
            <a:endParaRPr lang="ru-RU" sz="1600" i="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Пример:</a:t>
            </a:r>
            <a:endParaRPr lang="ru-RU" dirty="0"/>
          </a:p>
        </p:txBody>
      </p:sp>
      <p:sp>
        <p:nvSpPr>
          <p:cNvPr id="3" name="Содержимое 2"/>
          <p:cNvSpPr>
            <a:spLocks noGrp="1"/>
          </p:cNvSpPr>
          <p:nvPr>
            <p:ph idx="1"/>
          </p:nvPr>
        </p:nvSpPr>
        <p:spPr/>
        <p:txBody>
          <a:bodyPr>
            <a:normAutofit lnSpcReduction="10000"/>
          </a:bodyPr>
          <a:lstStyle/>
          <a:p>
            <a:r>
              <a:rPr lang="ru-RU" dirty="0" smtClean="0"/>
              <a:t>Неправомерное укрупнение лота негативно сказывается на состоянии конкуренции при проведении торгов, т.к. неизбежно влечёт ограничение числа участников закупки при этом завышение/занижение стоимости торгов не является определяющим фактором при квалификации таких действий как нарушение норм антимонопольного права.</a:t>
            </a:r>
            <a:endParaRPr lang="ru-RU"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Пример:</a:t>
            </a:r>
            <a:endParaRPr lang="ru-RU" dirty="0"/>
          </a:p>
        </p:txBody>
      </p:sp>
      <p:sp>
        <p:nvSpPr>
          <p:cNvPr id="3" name="Содержимое 2"/>
          <p:cNvSpPr>
            <a:spLocks noGrp="1"/>
          </p:cNvSpPr>
          <p:nvPr>
            <p:ph idx="1"/>
          </p:nvPr>
        </p:nvSpPr>
        <p:spPr>
          <a:xfrm>
            <a:off x="217714" y="1687068"/>
            <a:ext cx="8469086" cy="3243834"/>
          </a:xfrm>
        </p:spPr>
        <p:txBody>
          <a:bodyPr>
            <a:normAutofit fontScale="85000" lnSpcReduction="10000"/>
          </a:bodyPr>
          <a:lstStyle/>
          <a:p>
            <a:pPr indent="256032" algn="just">
              <a:buNone/>
            </a:pPr>
            <a:r>
              <a:rPr lang="ru-RU" dirty="0" smtClean="0"/>
              <a:t>Проведение закупки с условиями, ограничивающими конкуренцию, препятствующими для участия в закупках независимым подрядчикам (объединение работ по закупкам в один колоссальный объем, что не позволяет участвовать в закупках предприятиям малого и среднего бизнеса), признано нарушением часть 1 статьи 17 Федерального закона от 26.07.2006 № 135-ФЗ «О защите конкуренции».</a:t>
            </a:r>
          </a:p>
          <a:p>
            <a:pPr indent="256032" algn="just">
              <a:buNone/>
            </a:pPr>
            <a:r>
              <a:rPr lang="ru-RU" i="1" dirty="0" smtClean="0"/>
              <a:t>(См. Решение Удмуртского УФАС России по делу №АА06-06/2017-60 от 21 ноября 2017 г.)</a:t>
            </a:r>
          </a:p>
          <a:p>
            <a:endParaRPr lang="ru-RU"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22"/>
          <p:cNvSpPr txBox="1">
            <a:spLocks noGrp="1"/>
          </p:cNvSpPr>
          <p:nvPr>
            <p:ph type="title"/>
          </p:nvPr>
        </p:nvSpPr>
        <p:spPr>
          <a:prstGeom prst="rect">
            <a:avLst/>
          </a:prstGeom>
        </p:spPr>
        <p:txBody>
          <a:bodyPr spcFirstLastPara="1" wrap="square" lIns="91425" tIns="91425" rIns="91425" bIns="91425" anchor="ctr" anchorCtr="0">
            <a:normAutofit fontScale="90000"/>
          </a:bodyPr>
          <a:lstStyle/>
          <a:p>
            <a:pPr marL="0" lvl="0" indent="0" algn="ctr" rtl="0">
              <a:spcBef>
                <a:spcPts val="0"/>
              </a:spcBef>
              <a:spcAft>
                <a:spcPts val="0"/>
              </a:spcAft>
              <a:buNone/>
            </a:pPr>
            <a:r>
              <a:rPr lang="ru" dirty="0" smtClean="0"/>
              <a:t>4. Необоснованные </a:t>
            </a:r>
            <a:r>
              <a:rPr lang="ru" dirty="0"/>
              <a:t>требования к участникам закупок в сфере строительства</a:t>
            </a:r>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46314" y="454478"/>
            <a:ext cx="8229600" cy="666751"/>
          </a:xfrm>
        </p:spPr>
        <p:txBody>
          <a:bodyPr>
            <a:normAutofit fontScale="90000"/>
          </a:bodyPr>
          <a:lstStyle/>
          <a:p>
            <a:r>
              <a:rPr lang="ru-RU" dirty="0" smtClean="0"/>
              <a:t>Пример:</a:t>
            </a:r>
            <a:endParaRPr lang="ru-RU" dirty="0"/>
          </a:p>
        </p:txBody>
      </p:sp>
      <p:sp>
        <p:nvSpPr>
          <p:cNvPr id="4" name="Содержимое 3"/>
          <p:cNvSpPr>
            <a:spLocks noGrp="1"/>
          </p:cNvSpPr>
          <p:nvPr>
            <p:ph idx="1"/>
          </p:nvPr>
        </p:nvSpPr>
        <p:spPr>
          <a:xfrm>
            <a:off x="250371" y="1088571"/>
            <a:ext cx="8697686" cy="3842331"/>
          </a:xfrm>
        </p:spPr>
        <p:txBody>
          <a:bodyPr>
            <a:normAutofit fontScale="40000" lnSpcReduction="20000"/>
          </a:bodyPr>
          <a:lstStyle/>
          <a:p>
            <a:pPr marL="0" indent="256032" algn="just">
              <a:spcBef>
                <a:spcPts val="0"/>
              </a:spcBef>
              <a:buNone/>
            </a:pPr>
            <a:r>
              <a:rPr lang="ru-RU" sz="3600" dirty="0" smtClean="0"/>
              <a:t> Заказчиком в документации о закупке в виде запроса цен на строительство наружных сетей водоотведения в качестве критериев допуска к участию в запросе цен установлены следующих требований:</a:t>
            </a:r>
          </a:p>
          <a:p>
            <a:pPr marL="0" indent="256032" algn="just">
              <a:spcBef>
                <a:spcPts val="0"/>
              </a:spcBef>
              <a:buNone/>
            </a:pPr>
            <a:r>
              <a:rPr lang="ru-RU" sz="3600" dirty="0" smtClean="0"/>
              <a:t>- о наличии у участника опыта работы по строительству, реконструкции наружных сетей водопровода и канализации в том числе методом горизонтального направленного бурения   и опыт введения в эксплуатацию объектов капстроительства (данные должны быть подтверждены копиями договоров, актов выполненных работ, актов сдачи-приемки т.е. ввода в эксплуатацию);</a:t>
            </a:r>
          </a:p>
          <a:p>
            <a:pPr marL="0" indent="256032" algn="just">
              <a:spcBef>
                <a:spcPts val="0"/>
              </a:spcBef>
              <a:buNone/>
            </a:pPr>
            <a:r>
              <a:rPr lang="ru-RU" sz="3600" dirty="0" smtClean="0"/>
              <a:t>- о наличии необходимого квалифицированного технического персонала, обученного и аттестованного в соответствии с действующими нормативными документами и правилами по охране труда, технике безопасности, допущенного к производству работ с применением установок горизонтального бурения, сварке труб и фасонных частей из полимерных материалов (данные должны быть подтверждены копиями дипломов, трудовых книжек, удостоверений, сертификатов);</a:t>
            </a:r>
          </a:p>
          <a:p>
            <a:pPr marL="0" indent="256032" algn="just">
              <a:spcBef>
                <a:spcPts val="0"/>
              </a:spcBef>
              <a:buNone/>
            </a:pPr>
            <a:r>
              <a:rPr lang="ru-RU" sz="3600" dirty="0" smtClean="0"/>
              <a:t>- о наличии материально-технической базы, производственных площадей для их обслуживания  (данные должны быть подтверждены копиями документов, подтверждающих право владения или аренды;</a:t>
            </a:r>
          </a:p>
          <a:p>
            <a:pPr marL="0" indent="256032" algn="just">
              <a:spcBef>
                <a:spcPts val="0"/>
              </a:spcBef>
              <a:buNone/>
            </a:pPr>
            <a:r>
              <a:rPr lang="ru-RU" sz="3600" dirty="0" smtClean="0"/>
              <a:t>- об отсутствии у участника негативного опыта сотрудничества с МУП ПОВВ. </a:t>
            </a:r>
          </a:p>
          <a:p>
            <a:pPr marL="0">
              <a:spcBef>
                <a:spcPts val="0"/>
              </a:spcBef>
              <a:buNone/>
            </a:pPr>
            <a:r>
              <a:rPr lang="ru-RU" sz="3600" dirty="0" smtClean="0"/>
              <a:t>Такие требования признаны противоречащими пунктам 1, 2 части 1 статьи 3 Закона о закупках (223-ФЗ).</a:t>
            </a:r>
          </a:p>
          <a:p>
            <a:pPr marL="0">
              <a:spcBef>
                <a:spcPts val="0"/>
              </a:spcBef>
              <a:buNone/>
            </a:pPr>
            <a:endParaRPr lang="ru-RU" sz="3600" dirty="0" smtClean="0"/>
          </a:p>
          <a:p>
            <a:pPr marL="0" algn="just">
              <a:spcBef>
                <a:spcPts val="0"/>
              </a:spcBef>
              <a:buNone/>
            </a:pPr>
            <a:r>
              <a:rPr lang="ru-RU" sz="3600" i="1" dirty="0" smtClean="0"/>
              <a:t>(См. Решение и предписание Управления Федеральной антимонопольной службы по Челябинской области по делу №36-03-18.1/2015)</a:t>
            </a:r>
          </a:p>
          <a:p>
            <a:pPr>
              <a:buNone/>
            </a:pPr>
            <a:endParaRPr lang="ru-RU" dirty="0" smtClean="0"/>
          </a:p>
          <a:p>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Пример:</a:t>
            </a:r>
            <a:endParaRPr lang="ru-RU" dirty="0"/>
          </a:p>
        </p:txBody>
      </p:sp>
      <p:sp>
        <p:nvSpPr>
          <p:cNvPr id="3" name="Содержимое 2"/>
          <p:cNvSpPr>
            <a:spLocks noGrp="1"/>
          </p:cNvSpPr>
          <p:nvPr>
            <p:ph idx="1"/>
          </p:nvPr>
        </p:nvSpPr>
        <p:spPr/>
        <p:txBody>
          <a:bodyPr>
            <a:normAutofit fontScale="70000" lnSpcReduction="20000"/>
          </a:bodyPr>
          <a:lstStyle/>
          <a:p>
            <a:pPr indent="256032" algn="just">
              <a:buNone/>
            </a:pPr>
            <a:r>
              <a:rPr lang="ru-RU" dirty="0" smtClean="0"/>
              <a:t>В документации о закупке заказчиком неправомерно установлено требование о предоставлении в составе заявки документов, подтверждающих наличие у поставщика специального оборудования, обеспечивающего возможность проверки отгружаемой продукции на соответствие качеству и параметрам продукции, установленным стандартам (нормам, правилам) и документов,  подтверждающих наличие у участника прав владения складскими помещениями на территории города Рязани, а также транспортными средствами, погрузочно-разгрузочными механизмами.  </a:t>
            </a:r>
          </a:p>
          <a:p>
            <a:pPr indent="256032" algn="just">
              <a:buNone/>
            </a:pPr>
            <a:r>
              <a:rPr lang="ru-RU" i="1" dirty="0" smtClean="0"/>
              <a:t>(См. Решение Управления Федеральной антимонопольной службы по Рязанской области по делу № 229-04-1/2018 от 26 июня 2018 г.)</a:t>
            </a:r>
          </a:p>
          <a:p>
            <a:endParaRPr lang="ru-RU" dirty="0" smtClean="0"/>
          </a:p>
          <a:p>
            <a:endParaRPr lang="ru-RU" dirty="0" smtClean="0"/>
          </a:p>
          <a:p>
            <a:endParaRPr lang="ru-RU"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2250689" y="1648634"/>
            <a:ext cx="4770735" cy="1241142"/>
          </a:xfrm>
          <a:prstGeom prst="rect">
            <a:avLst/>
          </a:prstGeom>
        </p:spPr>
        <p:txBody>
          <a:bodyPr vert="horz" wrap="square" lIns="0" tIns="9939" rIns="0" bIns="0" rtlCol="0">
            <a:spAutoFit/>
          </a:bodyPr>
          <a:lstStyle/>
          <a:p>
            <a:pPr marL="9939" algn="ctr">
              <a:spcBef>
                <a:spcPts val="78"/>
              </a:spcBef>
            </a:pPr>
            <a:r>
              <a:rPr spc="-4" dirty="0">
                <a:latin typeface="Times New Roman" pitchFamily="18" charset="0"/>
                <a:cs typeface="Times New Roman" pitchFamily="18" charset="0"/>
              </a:rPr>
              <a:t>БЛАГОДАРИМ </a:t>
            </a:r>
            <a:r>
              <a:rPr spc="-23" dirty="0">
                <a:latin typeface="Times New Roman" pitchFamily="18" charset="0"/>
                <a:cs typeface="Times New Roman" pitchFamily="18" charset="0"/>
              </a:rPr>
              <a:t>ВАС </a:t>
            </a:r>
            <a:r>
              <a:rPr spc="-8" dirty="0">
                <a:latin typeface="Times New Roman" pitchFamily="18" charset="0"/>
                <a:cs typeface="Times New Roman" pitchFamily="18" charset="0"/>
              </a:rPr>
              <a:t>ЗА</a:t>
            </a:r>
            <a:r>
              <a:rPr spc="47" dirty="0">
                <a:latin typeface="Times New Roman" pitchFamily="18" charset="0"/>
                <a:cs typeface="Times New Roman" pitchFamily="18" charset="0"/>
              </a:rPr>
              <a:t> </a:t>
            </a:r>
            <a:r>
              <a:rPr spc="12" dirty="0">
                <a:latin typeface="Times New Roman" pitchFamily="18" charset="0"/>
                <a:cs typeface="Times New Roman" pitchFamily="18" charset="0"/>
              </a:rPr>
              <a:t>ВНИМАНИЕ!</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5"/>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dirty="0" smtClean="0"/>
              <a:t>1) Обжалование </a:t>
            </a:r>
            <a:r>
              <a:rPr lang="ru" dirty="0"/>
              <a:t>через ЕИС</a:t>
            </a:r>
            <a:endParaRPr/>
          </a:p>
        </p:txBody>
      </p:sp>
      <p:sp>
        <p:nvSpPr>
          <p:cNvPr id="66" name="Google Shape;66;p15"/>
          <p:cNvSpPr txBox="1">
            <a:spLocks noGrp="1"/>
          </p:cNvSpPr>
          <p:nvPr>
            <p:ph type="body" idx="1"/>
          </p:nvPr>
        </p:nvSpPr>
        <p:spPr>
          <a:prstGeom prst="rect">
            <a:avLst/>
          </a:prstGeom>
        </p:spPr>
        <p:txBody>
          <a:bodyPr spcFirstLastPara="1" wrap="square" lIns="91425" tIns="91425" rIns="91425" bIns="91425" anchor="t" anchorCtr="0">
            <a:normAutofit fontScale="92500" lnSpcReduction="10000"/>
          </a:bodyPr>
          <a:lstStyle/>
          <a:p>
            <a:pPr marL="0" lvl="0" indent="0" algn="l" rtl="0">
              <a:spcBef>
                <a:spcPts val="0"/>
              </a:spcBef>
              <a:spcAft>
                <a:spcPts val="0"/>
              </a:spcAft>
              <a:buNone/>
            </a:pPr>
            <a:r>
              <a:rPr lang="ru" dirty="0"/>
              <a:t>Подача жалобы на действия (бездействие) заказчика, членов комиссии, оператора площадки осуществляется через </a:t>
            </a:r>
            <a:r>
              <a:rPr lang="ru" dirty="0" smtClean="0"/>
              <a:t>ЕИС (с 5 июля 2021 года). </a:t>
            </a:r>
            <a:endParaRPr dirty="0"/>
          </a:p>
          <a:p>
            <a:pPr marL="0" lvl="0" indent="0" algn="l" rtl="0">
              <a:spcBef>
                <a:spcPts val="1200"/>
              </a:spcBef>
              <a:spcAft>
                <a:spcPts val="0"/>
              </a:spcAft>
              <a:buNone/>
            </a:pPr>
            <a:r>
              <a:rPr lang="ru" dirty="0"/>
              <a:t>Особенности:</a:t>
            </a:r>
            <a:endParaRPr dirty="0"/>
          </a:p>
          <a:p>
            <a:pPr marL="457200" lvl="0" indent="-342900" algn="l" rtl="0">
              <a:spcBef>
                <a:spcPts val="1200"/>
              </a:spcBef>
              <a:spcAft>
                <a:spcPts val="0"/>
              </a:spcAft>
              <a:buSzPts val="1800"/>
              <a:buChar char="●"/>
            </a:pPr>
            <a:r>
              <a:rPr lang="ru" dirty="0"/>
              <a:t>Жалоба подаётся в электронной форме</a:t>
            </a:r>
            <a:endParaRPr dirty="0"/>
          </a:p>
          <a:p>
            <a:pPr marL="457200" lvl="0" indent="-342900" algn="l" rtl="0">
              <a:spcBef>
                <a:spcPts val="0"/>
              </a:spcBef>
              <a:spcAft>
                <a:spcPts val="0"/>
              </a:spcAft>
              <a:buSzPts val="1800"/>
              <a:buChar char="●"/>
            </a:pPr>
            <a:r>
              <a:rPr lang="ru" dirty="0"/>
              <a:t>Закупка должна быть проведена в электронной форме </a:t>
            </a:r>
            <a:endParaRPr dirty="0"/>
          </a:p>
          <a:p>
            <a:pPr marL="457200" lvl="0" indent="-342900" algn="l" rtl="0">
              <a:spcBef>
                <a:spcPts val="0"/>
              </a:spcBef>
              <a:spcAft>
                <a:spcPts val="0"/>
              </a:spcAft>
              <a:buSzPts val="1800"/>
              <a:buChar char="●"/>
            </a:pPr>
            <a:r>
              <a:rPr lang="ru" dirty="0"/>
              <a:t>Подать жалобу может только </a:t>
            </a:r>
            <a:r>
              <a:rPr lang="ru" u="sng" dirty="0"/>
              <a:t>зарегистрированный участник закупок через личный кабинет в ЕИС</a:t>
            </a:r>
            <a:endParaRPr u="sng" dirty="0"/>
          </a:p>
          <a:p>
            <a:pPr marL="457200" lvl="0" indent="-342900" algn="l" rtl="0">
              <a:spcBef>
                <a:spcPts val="0"/>
              </a:spcBef>
              <a:spcAft>
                <a:spcPts val="0"/>
              </a:spcAft>
              <a:buSzPts val="1800"/>
              <a:buChar char="●"/>
            </a:pPr>
            <a:endParaRP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Полномочия для подписания жалобы</a:t>
            </a:r>
            <a:endParaRPr lang="ru-RU" dirty="0"/>
          </a:p>
        </p:txBody>
      </p:sp>
      <p:sp>
        <p:nvSpPr>
          <p:cNvPr id="3" name="Текст 2"/>
          <p:cNvSpPr>
            <a:spLocks noGrp="1"/>
          </p:cNvSpPr>
          <p:nvPr>
            <p:ph type="body" idx="1"/>
          </p:nvPr>
        </p:nvSpPr>
        <p:spPr/>
        <p:txBody>
          <a:bodyPr/>
          <a:lstStyle/>
          <a:p>
            <a:endParaRPr lang="ru-RU" dirty="0"/>
          </a:p>
        </p:txBody>
      </p:sp>
      <p:pic>
        <p:nvPicPr>
          <p:cNvPr id="1026" name="Picture 2"/>
          <p:cNvPicPr>
            <a:picLocks noChangeAspect="1" noChangeArrowheads="1"/>
          </p:cNvPicPr>
          <p:nvPr/>
        </p:nvPicPr>
        <p:blipFill>
          <a:blip r:embed="rId2"/>
          <a:srcRect l="26796" t="13562" r="23034" b="15261"/>
          <a:stretch>
            <a:fillRect/>
          </a:stretch>
        </p:blipFill>
        <p:spPr bwMode="auto">
          <a:xfrm>
            <a:off x="284086" y="1136341"/>
            <a:ext cx="3124939" cy="3546739"/>
          </a:xfrm>
          <a:prstGeom prst="rect">
            <a:avLst/>
          </a:prstGeom>
          <a:noFill/>
          <a:ln w="9525">
            <a:noFill/>
            <a:miter lim="800000"/>
            <a:headEnd/>
            <a:tailEnd/>
          </a:ln>
          <a:effectLst/>
        </p:spPr>
      </p:pic>
      <p:pic>
        <p:nvPicPr>
          <p:cNvPr id="5" name="Picture 2"/>
          <p:cNvPicPr>
            <a:picLocks noChangeAspect="1" noChangeArrowheads="1"/>
          </p:cNvPicPr>
          <p:nvPr/>
        </p:nvPicPr>
        <p:blipFill>
          <a:blip r:embed="rId2"/>
          <a:srcRect l="26796" t="62526" r="23034" b="15261"/>
          <a:stretch>
            <a:fillRect/>
          </a:stretch>
        </p:blipFill>
        <p:spPr bwMode="auto">
          <a:xfrm>
            <a:off x="2336309" y="1597981"/>
            <a:ext cx="6483496" cy="2296466"/>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6"/>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RU" dirty="0" smtClean="0"/>
              <a:t>Плюсы нововведения:</a:t>
            </a:r>
            <a:endParaRPr/>
          </a:p>
        </p:txBody>
      </p:sp>
      <p:sp>
        <p:nvSpPr>
          <p:cNvPr id="72" name="Google Shape;72;p16"/>
          <p:cNvSpPr txBox="1">
            <a:spLocks noGrp="1"/>
          </p:cNvSpPr>
          <p:nvPr>
            <p:ph type="body" idx="1"/>
          </p:nvPr>
        </p:nvSpPr>
        <p:spPr>
          <a:prstGeom prst="rect">
            <a:avLst/>
          </a:prstGeom>
        </p:spPr>
        <p:txBody>
          <a:bodyPr spcFirstLastPara="1" wrap="square" lIns="91425" tIns="91425" rIns="91425" bIns="91425" anchor="t" anchorCtr="0">
            <a:normAutofit fontScale="70000" lnSpcReduction="20000"/>
          </a:bodyPr>
          <a:lstStyle/>
          <a:p>
            <a:pPr marL="0" lvl="0" indent="0" algn="l" rtl="0">
              <a:spcBef>
                <a:spcPts val="0"/>
              </a:spcBef>
              <a:spcAft>
                <a:spcPts val="0"/>
              </a:spcAft>
              <a:buNone/>
            </a:pPr>
            <a:r>
              <a:rPr lang="ru" dirty="0"/>
              <a:t>Электронное обжалование посредством ЕИС в сфере закупок позволяет осуществить:</a:t>
            </a:r>
            <a:endParaRPr/>
          </a:p>
          <a:p>
            <a:pPr marL="0" lvl="0" indent="0" algn="l" rtl="0">
              <a:spcBef>
                <a:spcPts val="1200"/>
              </a:spcBef>
              <a:spcAft>
                <a:spcPts val="0"/>
              </a:spcAft>
              <a:buNone/>
            </a:pPr>
            <a:r>
              <a:rPr lang="ru" dirty="0" smtClean="0"/>
              <a:t>- </a:t>
            </a:r>
            <a:r>
              <a:rPr lang="ru" dirty="0"/>
              <a:t>переход на электронный документооборот между участниками процесса;</a:t>
            </a:r>
            <a:endParaRPr/>
          </a:p>
          <a:p>
            <a:pPr marL="0" lvl="0" indent="0" algn="l" rtl="0">
              <a:spcBef>
                <a:spcPts val="1200"/>
              </a:spcBef>
              <a:spcAft>
                <a:spcPts val="0"/>
              </a:spcAft>
              <a:buNone/>
            </a:pPr>
            <a:r>
              <a:rPr lang="ru" dirty="0"/>
              <a:t>- автоматическое заполнение формы жалобы при указании идентификационного кода закупки;</a:t>
            </a:r>
            <a:endParaRPr/>
          </a:p>
          <a:p>
            <a:pPr marL="0" lvl="0" indent="0" algn="l" rtl="0">
              <a:spcBef>
                <a:spcPts val="1200"/>
              </a:spcBef>
              <a:spcAft>
                <a:spcPts val="0"/>
              </a:spcAft>
              <a:buNone/>
            </a:pPr>
            <a:r>
              <a:rPr lang="ru" dirty="0"/>
              <a:t>- автоматическую проверку правильности заполнения жалобы, соблюдения сроков подачи и рассмотрения жалобы;</a:t>
            </a:r>
            <a:endParaRPr/>
          </a:p>
          <a:p>
            <a:pPr marL="0" lvl="0" indent="0" algn="l" rtl="0">
              <a:spcBef>
                <a:spcPts val="1200"/>
              </a:spcBef>
              <a:spcAft>
                <a:spcPts val="1200"/>
              </a:spcAft>
              <a:buNone/>
            </a:pPr>
            <a:r>
              <a:rPr lang="ru" dirty="0"/>
              <a:t>- автоматическое размещение сведений в Реестре жалоб, плановых и внеплановых проверок, в том числе принятых по ним решений и выданных предписаний.</a:t>
            </a:r>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2) Сроки оплаты</a:t>
            </a:r>
            <a:endParaRPr lang="ru-RU" dirty="0"/>
          </a:p>
        </p:txBody>
      </p:sp>
      <p:sp>
        <p:nvSpPr>
          <p:cNvPr id="3" name="Текст 2"/>
          <p:cNvSpPr>
            <a:spLocks noGrp="1"/>
          </p:cNvSpPr>
          <p:nvPr>
            <p:ph type="body" idx="1"/>
          </p:nvPr>
        </p:nvSpPr>
        <p:spPr>
          <a:xfrm>
            <a:off x="322586" y="1206904"/>
            <a:ext cx="8520600" cy="3416400"/>
          </a:xfrm>
        </p:spPr>
        <p:txBody>
          <a:bodyPr>
            <a:normAutofit fontScale="77500" lnSpcReduction="20000"/>
          </a:bodyPr>
          <a:lstStyle/>
          <a:p>
            <a:pPr indent="342900" algn="just">
              <a:buNone/>
            </a:pPr>
            <a:r>
              <a:rPr lang="ru-RU" dirty="0" smtClean="0"/>
              <a:t>13.1. Срок оплаты заказчиком поставленного товара, выполненной работы (ее результатов), оказанной услуги, отдельных этапов исполнения контракта должен составлять не более тридцати дней с даты подписания заказчиком документа о приемке, предусмотренного частью 7 статьи 94 настоящего Федерального закона, за исключением случаев, если иной срок оплаты установлен законодательством Российской Федерации, случая, указанного в части 8 статьи 30 настоящего Федерального закона, а также случаев, когда Правительством Российской Федерации в целях обеспечения обороноспособности и безопасности государства установлен иной срок оплаты.</a:t>
            </a:r>
          </a:p>
          <a:p>
            <a:pPr indent="342900" algn="just">
              <a:buNone/>
            </a:pPr>
            <a:r>
              <a:rPr lang="ru-RU" dirty="0" smtClean="0"/>
              <a:t>(См.: ст.34 44-ФЗ)</a:t>
            </a:r>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1700" y="477682"/>
            <a:ext cx="8520600" cy="572700"/>
          </a:xfrm>
        </p:spPr>
        <p:txBody>
          <a:bodyPr>
            <a:normAutofit fontScale="90000"/>
          </a:bodyPr>
          <a:lstStyle/>
          <a:p>
            <a:r>
              <a:rPr lang="ru-RU" dirty="0" smtClean="0"/>
              <a:t>2) Сроки оплаты</a:t>
            </a:r>
            <a:endParaRPr lang="ru-RU" dirty="0"/>
          </a:p>
        </p:txBody>
      </p:sp>
      <p:sp>
        <p:nvSpPr>
          <p:cNvPr id="3" name="Текст 2"/>
          <p:cNvSpPr>
            <a:spLocks noGrp="1"/>
          </p:cNvSpPr>
          <p:nvPr>
            <p:ph type="body" idx="1"/>
          </p:nvPr>
        </p:nvSpPr>
        <p:spPr>
          <a:xfrm>
            <a:off x="322586" y="1206904"/>
            <a:ext cx="8520600" cy="3416400"/>
          </a:xfrm>
        </p:spPr>
        <p:txBody>
          <a:bodyPr>
            <a:normAutofit/>
          </a:bodyPr>
          <a:lstStyle/>
          <a:p>
            <a:pPr indent="342900" algn="just">
              <a:buNone/>
            </a:pPr>
            <a:r>
              <a:rPr lang="ru-RU" dirty="0" smtClean="0"/>
              <a:t>Срок оплаты из средств федерального бюджета  по исполненным контрактам составляет 10 рабочих дней с даты подписания  документа о приемке товара, результата работы, оказания услуги или отдельных этапов исполнения контракта</a:t>
            </a:r>
          </a:p>
          <a:p>
            <a:pPr indent="342900" algn="just">
              <a:buNone/>
            </a:pPr>
            <a:r>
              <a:rPr lang="ru-RU" sz="1700" i="1" dirty="0" smtClean="0"/>
              <a:t>(См. Постановление Правительства Российской Федерации от 28.04.2021 № 667 «О внесении изменений в постановление Правительства Российской Федерации от 9 декабря 2020 г. № 2050»).</a:t>
            </a:r>
            <a:endParaRPr lang="ru-RU" sz="1700" i="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dirty="0" smtClean="0"/>
              <a:t>3) Реестр недобросовестных поставщиков (РНП)</a:t>
            </a:r>
            <a:endParaRPr lang="ru-RU" sz="2800" dirty="0"/>
          </a:p>
        </p:txBody>
      </p:sp>
      <p:sp>
        <p:nvSpPr>
          <p:cNvPr id="3" name="Текст 2"/>
          <p:cNvSpPr>
            <a:spLocks noGrp="1"/>
          </p:cNvSpPr>
          <p:nvPr>
            <p:ph type="body" idx="1"/>
          </p:nvPr>
        </p:nvSpPr>
        <p:spPr/>
        <p:txBody>
          <a:bodyPr>
            <a:normAutofit fontScale="40000" lnSpcReduction="20000"/>
          </a:bodyPr>
          <a:lstStyle/>
          <a:p>
            <a:pPr algn="ctr">
              <a:buNone/>
            </a:pPr>
            <a:r>
              <a:rPr lang="ru-RU" sz="3800" dirty="0" smtClean="0"/>
              <a:t>При направлении заказчиком заявления в ФАС о включении сведений о поставщике (подрядчике, исполнителе) в РНП, указываются следующие сведения об участнике закупок:</a:t>
            </a:r>
          </a:p>
          <a:p>
            <a:pPr marL="0" indent="342900">
              <a:buNone/>
            </a:pPr>
            <a:endParaRPr lang="ru-RU" sz="3800" dirty="0" smtClean="0"/>
          </a:p>
          <a:p>
            <a:pPr marL="0" indent="342900">
              <a:buNone/>
            </a:pPr>
            <a:r>
              <a:rPr lang="ru-RU" sz="3800" dirty="0" smtClean="0"/>
              <a:t>а) полное и сокращенное (при наличии) наименование юридического лица или иностранного юридического лица (либо аккредитованного филиала или представительства иностранного юридического лица). Указывается в случае, если участник закупки или поставщик (подрядчик, исполнитель) является юридическим лицом, иностранным юридическим лицом, аккредитованным филиалом или представительством иностранного юридического лица;</a:t>
            </a:r>
          </a:p>
          <a:p>
            <a:pPr marL="0" indent="342900">
              <a:buNone/>
            </a:pPr>
            <a:r>
              <a:rPr lang="ru-RU" sz="3800" dirty="0" smtClean="0"/>
              <a:t>б) фамилия, имя, отчество (при наличии). Указывается в случае, если участник закупки или поставщик (подрядчик, исполнитель) является физическим лицом, в том числе зарегистрированным в качестве индивидуального предпринимателя;</a:t>
            </a:r>
          </a:p>
          <a:p>
            <a:pPr marL="0" indent="342900">
              <a:buNone/>
            </a:pPr>
            <a:r>
              <a:rPr lang="ru-RU" sz="3800" dirty="0" smtClean="0"/>
              <a:t>в) идентификационный номер налогоплательщика юридического лица (аккредитованного филиала или представительства иностранного юридического лица) или для иностранного юридического лица - аналог идентификационного номера налогоплательщика в соответствии с законодательством соответствующего государства. Указывается в случае, если участник закупки или поставщик (подрядчик, исполнитель) является юридическим лицом, иностранным юридическим лицом, аккредитованным филиалом или представительством иностранного юридического лица;</a:t>
            </a:r>
          </a:p>
          <a:p>
            <a:pPr>
              <a:buNone/>
            </a:pPr>
            <a:endParaRPr lang="ru-RU" dirty="0" smtClean="0"/>
          </a:p>
          <a:p>
            <a:pPr>
              <a:buNone/>
            </a:pPr>
            <a:endParaRPr lang="ru-RU" dirty="0" smtClean="0"/>
          </a:p>
          <a:p>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dirty="0" smtClean="0"/>
              <a:t>2) Реестр недобросовестных поставщиков (РНП)</a:t>
            </a:r>
            <a:endParaRPr lang="ru-RU" sz="2800" dirty="0"/>
          </a:p>
        </p:txBody>
      </p:sp>
      <p:sp>
        <p:nvSpPr>
          <p:cNvPr id="3" name="Текст 2"/>
          <p:cNvSpPr>
            <a:spLocks noGrp="1"/>
          </p:cNvSpPr>
          <p:nvPr>
            <p:ph type="body" idx="1"/>
          </p:nvPr>
        </p:nvSpPr>
        <p:spPr/>
        <p:txBody>
          <a:bodyPr>
            <a:normAutofit fontScale="47500" lnSpcReduction="20000"/>
          </a:bodyPr>
          <a:lstStyle/>
          <a:p>
            <a:pPr>
              <a:buNone/>
            </a:pPr>
            <a:r>
              <a:rPr lang="ru-RU" sz="3500" dirty="0" smtClean="0"/>
              <a:t>При направлении заказчиком заявления в ФАС о включении сведений о поставщике (подрядчике, исполнителе) в РНП, указываются следующие сведения об участнике закупок:</a:t>
            </a:r>
          </a:p>
          <a:p>
            <a:pPr marL="0" indent="342900" algn="just">
              <a:buNone/>
            </a:pPr>
            <a:r>
              <a:rPr lang="ru-RU" sz="3500" dirty="0" smtClean="0"/>
              <a:t>г) фамилии, имена, отчества (при наличии), идентификационные номера налогоплательщиков (аналог идентификационного номера налогоплательщика в соответствии с законодательством соответствующего иностранного государства для иностранного лица) членов коллегиального исполнительного органа, или лица, исполняющего функции единоличного исполнительного органа. Если полномочия единоличного исполнительного органа переданы в соответствии с законодательством Российской Федерации другому лицу (управляющему, управляющей организации), также указываются фамилия, имя, отчество (при наличии) управляющего, наименование управляющей организации и идентификационный номер налогоплательщика (аналог идентификационного номера налогоплательщика в соответствии с законодательством соответствующего иностранного государства для иностранного лица)…</a:t>
            </a:r>
          </a:p>
          <a:p>
            <a:pPr>
              <a:buNone/>
            </a:pPr>
            <a:endParaRPr lang="ru-RU" dirty="0" smtClean="0"/>
          </a:p>
          <a:p>
            <a:pPr>
              <a:buNone/>
            </a:pPr>
            <a:endParaRPr lang="ru-RU" dirty="0" smtClean="0"/>
          </a:p>
          <a:p>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МОЙ">
      <a:majorFont>
        <a:latin typeface="Times New Roman"/>
        <a:ea typeface=""/>
        <a:cs typeface=""/>
      </a:majorFont>
      <a:minorFont>
        <a:latin typeface="Times New Roman"/>
        <a:ea typeface=""/>
        <a:cs typeface=""/>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257</TotalTime>
  <Words>1040</Words>
  <Application>Microsoft Office PowerPoint</Application>
  <PresentationFormat>Экран (16:9)</PresentationFormat>
  <Paragraphs>92</Paragraphs>
  <Slides>26</Slides>
  <Notes>10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26</vt:i4>
      </vt:variant>
    </vt:vector>
  </HeadingPairs>
  <TitlesOfParts>
    <vt:vector size="31" baseType="lpstr">
      <vt:lpstr>Arial</vt:lpstr>
      <vt:lpstr>Georgia</vt:lpstr>
      <vt:lpstr>Times New Roman</vt:lpstr>
      <vt:lpstr>Wingdings 2</vt:lpstr>
      <vt:lpstr>Городская</vt:lpstr>
      <vt:lpstr>Закупочные процедуры по  44-ФЗ, 223-ФЗ, 615-ПП</vt:lpstr>
      <vt:lpstr>1.Обзор изменений законодательства в сфере закупок </vt:lpstr>
      <vt:lpstr>1) Обжалование через ЕИС</vt:lpstr>
      <vt:lpstr>Полномочия для подписания жалобы</vt:lpstr>
      <vt:lpstr>Плюсы нововведения:</vt:lpstr>
      <vt:lpstr>2) Сроки оплаты</vt:lpstr>
      <vt:lpstr>2) Сроки оплаты</vt:lpstr>
      <vt:lpstr>3) Реестр недобросовестных поставщиков (РНП)</vt:lpstr>
      <vt:lpstr>2) Реестр недобросовестных поставщиков (РНП)</vt:lpstr>
      <vt:lpstr>2) Реестр недобросовестных поставщиков (РНП)</vt:lpstr>
      <vt:lpstr>4) Авансирование </vt:lpstr>
      <vt:lpstr>2. Проблемы одностороннего отказа заказчика от исполнения контракта (договора), отказ в приемке результата работ</vt:lpstr>
      <vt:lpstr>Презентация PowerPoint</vt:lpstr>
      <vt:lpstr>Основания для одностороннего отказа от исполнения контракта </vt:lpstr>
      <vt:lpstr>Основания для одностороннего отказа от исполнения контракта по ГК РФ </vt:lpstr>
      <vt:lpstr>Основания для одностороннего отказа от исполнения контракта по ГК РФ </vt:lpstr>
      <vt:lpstr>Пример:</vt:lpstr>
      <vt:lpstr>Пример:</vt:lpstr>
      <vt:lpstr>3. Необоснованное укрупнение закупок подрядных работ заказчиками</vt:lpstr>
      <vt:lpstr>Почему нельзя укрупнять лоты?</vt:lpstr>
      <vt:lpstr>Пример:</vt:lpstr>
      <vt:lpstr>Пример:</vt:lpstr>
      <vt:lpstr>4. Необоснованные требования к участникам закупок в сфере строительства</vt:lpstr>
      <vt:lpstr>Пример:</vt:lpstr>
      <vt:lpstr>Пример:</vt:lpstr>
      <vt:lpstr>БЛАГОДАРИМ ВАС ЗА ВНИМАНИЕ!</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Закупочные процедуры по  44-ФЗ, 223-ФЗ, 615-ПП</dc:title>
  <cp:lastModifiedBy>Ольга Нуреева</cp:lastModifiedBy>
  <cp:revision>28</cp:revision>
  <dcterms:modified xsi:type="dcterms:W3CDTF">2021-07-27T09:09:14Z</dcterms:modified>
</cp:coreProperties>
</file>